
<file path=[Content_Types].xml><?xml version="1.0" encoding="utf-8"?>
<Types xmlns="http://schemas.openxmlformats.org/package/2006/content-types">
  <Default Extension="bin" ContentType="application/octet-stream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56" r:id="rId2"/>
    <p:sldId id="261" r:id="rId3"/>
    <p:sldId id="277" r:id="rId4"/>
    <p:sldId id="276" r:id="rId5"/>
    <p:sldId id="278" r:id="rId6"/>
    <p:sldId id="280" r:id="rId7"/>
    <p:sldId id="279" r:id="rId8"/>
    <p:sldId id="262" r:id="rId9"/>
    <p:sldId id="263" r:id="rId10"/>
    <p:sldId id="282" r:id="rId11"/>
    <p:sldId id="264" r:id="rId12"/>
    <p:sldId id="283" r:id="rId13"/>
    <p:sldId id="257" r:id="rId14"/>
    <p:sldId id="258" r:id="rId15"/>
    <p:sldId id="259" r:id="rId16"/>
    <p:sldId id="260" r:id="rId17"/>
    <p:sldId id="265" r:id="rId18"/>
    <p:sldId id="266" r:id="rId19"/>
    <p:sldId id="267" r:id="rId20"/>
    <p:sldId id="272" r:id="rId21"/>
    <p:sldId id="268" r:id="rId22"/>
    <p:sldId id="271" r:id="rId23"/>
    <p:sldId id="273" r:id="rId24"/>
    <p:sldId id="270" r:id="rId25"/>
    <p:sldId id="274" r:id="rId26"/>
    <p:sldId id="281" r:id="rId27"/>
    <p:sldId id="269" r:id="rId28"/>
    <p:sldId id="275" r:id="rId29"/>
  </p:sldIdLst>
  <p:sldSz cx="12192000" cy="6858000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0" d="100"/>
        <a:sy n="12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2C43F9-F2F8-456A-8F20-7802CFFCC54E}" type="datetimeFigureOut">
              <a:rPr lang="pl-PL" smtClean="0"/>
              <a:t>07.01.2024</a:t>
            </a:fld>
            <a:endParaRPr lang="pl-PL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D05DF0-B622-4407-A8F5-E3120C748578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1471937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D1EC4453-0514-AC64-B1C9-086D47EA2D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9E4CE11A-49E9-34E5-C14D-A29186CCAD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/>
              <a:t>Kliknij, aby edytować styl wzorca podtytułu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23CA9844-4695-9B68-C784-D13D14A70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6705A-59D9-4132-B61B-0CECF7D93411}" type="datetimeFigureOut">
              <a:rPr lang="pl-PL" smtClean="0"/>
              <a:t>07.01.2024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79EF3CDE-BF26-7EF6-CEE7-52F77204B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BD6DECCD-5E81-E552-FDE1-A4A463011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B26E8-D599-4133-8C43-A88E915A5B71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5936406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822E04C-FD54-20F6-3D4C-3DE9A787D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>
            <a:extLst>
              <a:ext uri="{FF2B5EF4-FFF2-40B4-BE49-F238E27FC236}">
                <a16:creationId xmlns:a16="http://schemas.microsoft.com/office/drawing/2014/main" id="{F49373D7-9652-BFF3-DF4A-ECFC1D168D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A6329E2E-3793-1880-8675-439738EC7B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6705A-59D9-4132-B61B-0CECF7D93411}" type="datetimeFigureOut">
              <a:rPr lang="pl-PL" smtClean="0"/>
              <a:t>07.01.2024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B4A2E36A-2BD5-08F3-5018-B0A834DBF2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90B0406A-DE44-5479-7A43-2EB7D1939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B26E8-D599-4133-8C43-A88E915A5B71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1913998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>
            <a:extLst>
              <a:ext uri="{FF2B5EF4-FFF2-40B4-BE49-F238E27FC236}">
                <a16:creationId xmlns:a16="http://schemas.microsoft.com/office/drawing/2014/main" id="{63E331D9-51F6-276E-6DBA-46911B94C1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>
            <a:extLst>
              <a:ext uri="{FF2B5EF4-FFF2-40B4-BE49-F238E27FC236}">
                <a16:creationId xmlns:a16="http://schemas.microsoft.com/office/drawing/2014/main" id="{0E9D6024-5BF2-26C6-7043-30B839F979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E1A4C051-B86C-50F1-6725-96771B4A6E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6705A-59D9-4132-B61B-0CECF7D93411}" type="datetimeFigureOut">
              <a:rPr lang="pl-PL" smtClean="0"/>
              <a:t>07.01.2024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04655DB7-F898-47C0-A80F-C11F2961EC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3CC8D571-33E1-E217-D20D-CB4F223BAB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B26E8-D599-4133-8C43-A88E915A5B71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0952238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DCC95D9D-B1F5-4FAC-15F1-661764C6D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E7301A2F-AA46-375D-6DD1-53B13AD606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1CC35B30-56F5-5EE4-6BF2-5297E95D73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6705A-59D9-4132-B61B-0CECF7D93411}" type="datetimeFigureOut">
              <a:rPr lang="pl-PL" smtClean="0"/>
              <a:t>07.01.2024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4224F574-C5F4-D32D-CA81-2110FAE172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46D3819B-1D04-A34D-0D87-950F8A438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B26E8-D599-4133-8C43-A88E915A5B71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2883716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FC3796F-FCDA-99FA-4CBD-702E792975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A50EBA52-6A10-8D48-6F45-B908837316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65100DAA-56C0-0CD6-DBF9-259A82198A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6705A-59D9-4132-B61B-0CECF7D93411}" type="datetimeFigureOut">
              <a:rPr lang="pl-PL" smtClean="0"/>
              <a:t>07.01.2024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5314C505-0D92-1E8A-8364-7C3513BF6F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2FE138E3-3EF4-7AC9-AC72-612F6B74A5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B26E8-D599-4133-8C43-A88E915A5B71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9503695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07D94AB-0B31-932B-69B2-823ED1EE1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13BA094C-4322-0C48-9E81-31FE754EF3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CB8C621B-9533-A952-6C65-CBDEC13DE4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11FC64AA-21EE-0800-12F0-A91B174712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6705A-59D9-4132-B61B-0CECF7D93411}" type="datetimeFigureOut">
              <a:rPr lang="pl-PL" smtClean="0"/>
              <a:t>07.01.2024</a:t>
            </a:fld>
            <a:endParaRPr lang="pl-PL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D4143807-E52D-2547-7F22-0472EDCE4E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DE62B798-56A7-0789-9F19-514092307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B26E8-D599-4133-8C43-A88E915A5B71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8025796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795E1CC-862D-2906-1490-F808A4B026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D10B2C2D-E259-ED92-27F6-3D802F255F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D6A26CA6-4C12-3DC8-554A-17D2981AE4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tekstu 4">
            <a:extLst>
              <a:ext uri="{FF2B5EF4-FFF2-40B4-BE49-F238E27FC236}">
                <a16:creationId xmlns:a16="http://schemas.microsoft.com/office/drawing/2014/main" id="{FE2A4A61-9347-DE87-E899-AA7DF8E8BA7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Symbol zastępczy zawartości 5">
            <a:extLst>
              <a:ext uri="{FF2B5EF4-FFF2-40B4-BE49-F238E27FC236}">
                <a16:creationId xmlns:a16="http://schemas.microsoft.com/office/drawing/2014/main" id="{EB1351C0-11F1-BB87-592D-72A71E5D25B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7" name="Symbol zastępczy daty 6">
            <a:extLst>
              <a:ext uri="{FF2B5EF4-FFF2-40B4-BE49-F238E27FC236}">
                <a16:creationId xmlns:a16="http://schemas.microsoft.com/office/drawing/2014/main" id="{E4BAB7D3-224C-97C0-D8FD-52453E743E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6705A-59D9-4132-B61B-0CECF7D93411}" type="datetimeFigureOut">
              <a:rPr lang="pl-PL" smtClean="0"/>
              <a:t>07.01.2024</a:t>
            </a:fld>
            <a:endParaRPr lang="pl-PL"/>
          </a:p>
        </p:txBody>
      </p:sp>
      <p:sp>
        <p:nvSpPr>
          <p:cNvPr id="8" name="Symbol zastępczy stopki 7">
            <a:extLst>
              <a:ext uri="{FF2B5EF4-FFF2-40B4-BE49-F238E27FC236}">
                <a16:creationId xmlns:a16="http://schemas.microsoft.com/office/drawing/2014/main" id="{7163DA75-2068-77D8-9169-08A918356D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ymbol zastępczy numeru slajdu 8">
            <a:extLst>
              <a:ext uri="{FF2B5EF4-FFF2-40B4-BE49-F238E27FC236}">
                <a16:creationId xmlns:a16="http://schemas.microsoft.com/office/drawing/2014/main" id="{10D75759-4489-5CC6-02FB-88F2F0F66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B26E8-D599-4133-8C43-A88E915A5B71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4714588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67BA15D-AAD9-24CB-1B99-ECB7069B4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16A5014C-AC26-AC4C-2D22-873D1A08EB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6705A-59D9-4132-B61B-0CECF7D93411}" type="datetimeFigureOut">
              <a:rPr lang="pl-PL" smtClean="0"/>
              <a:t>07.01.2024</a:t>
            </a:fld>
            <a:endParaRPr lang="pl-PL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0434EDE0-8332-3E77-5B84-8B6F26D785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4B284F0-456A-D0C2-9910-2D3D329C4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B26E8-D599-4133-8C43-A88E915A5B71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3197596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daty 1">
            <a:extLst>
              <a:ext uri="{FF2B5EF4-FFF2-40B4-BE49-F238E27FC236}">
                <a16:creationId xmlns:a16="http://schemas.microsoft.com/office/drawing/2014/main" id="{578BBFF9-B183-CF39-CEF9-1883F0C55E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6705A-59D9-4132-B61B-0CECF7D93411}" type="datetimeFigureOut">
              <a:rPr lang="pl-PL" smtClean="0"/>
              <a:t>07.01.2024</a:t>
            </a:fld>
            <a:endParaRPr lang="pl-PL"/>
          </a:p>
        </p:txBody>
      </p:sp>
      <p:sp>
        <p:nvSpPr>
          <p:cNvPr id="3" name="Symbol zastępczy stopki 2">
            <a:extLst>
              <a:ext uri="{FF2B5EF4-FFF2-40B4-BE49-F238E27FC236}">
                <a16:creationId xmlns:a16="http://schemas.microsoft.com/office/drawing/2014/main" id="{C96E53DB-DCCB-C74F-9CEB-C8AE149D5B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B96F4D17-A3F3-0F77-6996-5688E14C8F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B26E8-D599-4133-8C43-A88E915A5B71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9586836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6B2729C-A405-F213-5829-A0A1FACC3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2ABCEFD5-1849-02DB-E397-91ACD11799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01BC3BC4-E502-41C7-53EE-69277E3057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6B047C0B-B84E-B66F-A660-F656903A7D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6705A-59D9-4132-B61B-0CECF7D93411}" type="datetimeFigureOut">
              <a:rPr lang="pl-PL" smtClean="0"/>
              <a:t>07.01.2024</a:t>
            </a:fld>
            <a:endParaRPr lang="pl-PL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62F9ED49-E1D1-ED4B-74A0-1709434D5D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BAE4F83B-7978-C3C8-D0AC-0DF2679A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B26E8-D599-4133-8C43-A88E915A5B71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9397092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CC05D30-916B-8480-D6C7-22B219F91D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obrazu 2">
            <a:extLst>
              <a:ext uri="{FF2B5EF4-FFF2-40B4-BE49-F238E27FC236}">
                <a16:creationId xmlns:a16="http://schemas.microsoft.com/office/drawing/2014/main" id="{3E9E28FC-8515-4414-2DF4-DE9ADB2B253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l-PL"/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131FF5AA-2B5E-D5F5-F31D-DA9E0D5713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D833A093-3A8F-033B-4B91-20B5287092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6705A-59D9-4132-B61B-0CECF7D93411}" type="datetimeFigureOut">
              <a:rPr lang="pl-PL" smtClean="0"/>
              <a:t>07.01.2024</a:t>
            </a:fld>
            <a:endParaRPr lang="pl-PL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0E59264E-8319-B64A-1944-68DB82CF29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38E4A6E2-EA30-9702-3B51-47A1576C8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B26E8-D599-4133-8C43-A88E915A5B71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9024615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ytułu 1">
            <a:extLst>
              <a:ext uri="{FF2B5EF4-FFF2-40B4-BE49-F238E27FC236}">
                <a16:creationId xmlns:a16="http://schemas.microsoft.com/office/drawing/2014/main" id="{F28CB611-0AEC-2F02-7E1F-2086C68C00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811A6AD2-91A1-1040-CA79-59D25DBDD2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4B3D45BA-0BDD-403D-3667-6B27D2785AC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A6705A-59D9-4132-B61B-0CECF7D93411}" type="datetimeFigureOut">
              <a:rPr lang="pl-PL" smtClean="0"/>
              <a:t>07.01.2024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1AC3DEA2-D621-3653-4750-11AA924AE1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9807EBEE-B908-4B10-EBF7-55B1FB5256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9B26E8-D599-4133-8C43-A88E915A5B71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187473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0.png"/><Relationship Id="rId5" Type="http://schemas.openxmlformats.org/officeDocument/2006/relationships/image" Target="../media/image120.png"/><Relationship Id="rId4" Type="http://schemas.openxmlformats.org/officeDocument/2006/relationships/image" Target="../media/image1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microsoft.com/office/2007/relationships/media" Target="../media/media3.mp4"/><Relationship Id="rId7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video" Target="../media/media4.mp4"/><Relationship Id="rId5" Type="http://schemas.microsoft.com/office/2007/relationships/media" Target="../media/media4.mp4"/><Relationship Id="rId10" Type="http://schemas.openxmlformats.org/officeDocument/2006/relationships/image" Target="../media/image25.png"/><Relationship Id="rId4" Type="http://schemas.openxmlformats.org/officeDocument/2006/relationships/video" Target="../media/media3.mp4"/><Relationship Id="rId9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bin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binds.cs.umass.edu/stdpMain.html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oG0PTP3ogCA?feature=oembed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hyperlink" Target="https://ib.bioninja.com.au/standard-level/topic-6-human-physiology/65-neurons-and-synapses/stimulus-response.html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E719191-EBFC-7DB0-4C72-057158198F8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 dirty="0"/>
              <a:t>Pulsujące sieci neuronowe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230872D0-332B-103E-7F8B-395B721E848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4729388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ole tekstowe 2">
            <a:extLst>
              <a:ext uri="{FF2B5EF4-FFF2-40B4-BE49-F238E27FC236}">
                <a16:creationId xmlns:a16="http://schemas.microsoft.com/office/drawing/2014/main" id="{FCA3DB67-295C-D34E-245B-38C56D7BE538}"/>
              </a:ext>
            </a:extLst>
          </p:cNvPr>
          <p:cNvSpPr txBox="1"/>
          <p:nvPr/>
        </p:nvSpPr>
        <p:spPr>
          <a:xfrm>
            <a:off x="3963178" y="305191"/>
            <a:ext cx="6097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dirty="0" err="1">
                <a:highlight>
                  <a:srgbClr val="00FF00"/>
                </a:highlight>
              </a:rPr>
              <a:t>Spiking</a:t>
            </a:r>
            <a:r>
              <a:rPr lang="pl-PL" dirty="0">
                <a:highlight>
                  <a:srgbClr val="00FF00"/>
                </a:highlight>
              </a:rPr>
              <a:t> </a:t>
            </a:r>
            <a:r>
              <a:rPr lang="pl-PL" dirty="0" err="1">
                <a:highlight>
                  <a:srgbClr val="00FF00"/>
                </a:highlight>
              </a:rPr>
              <a:t>neural</a:t>
            </a:r>
            <a:r>
              <a:rPr lang="pl-PL" dirty="0">
                <a:highlight>
                  <a:srgbClr val="00FF00"/>
                </a:highlight>
              </a:rPr>
              <a:t> networks (SNN)</a:t>
            </a:r>
          </a:p>
        </p:txBody>
      </p:sp>
      <p:pic>
        <p:nvPicPr>
          <p:cNvPr id="5" name="Obraz 4" descr="Obraz zawierający tekst, zrzut ekranu, linia, diagram&#10;&#10;Opis wygenerowany automatycznie">
            <a:extLst>
              <a:ext uri="{FF2B5EF4-FFF2-40B4-BE49-F238E27FC236}">
                <a16:creationId xmlns:a16="http://schemas.microsoft.com/office/drawing/2014/main" id="{0D52AD3A-1859-8F8C-498A-D1F5AFD934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9111" y="1539405"/>
            <a:ext cx="8311621" cy="3779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5661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ole tekstowe 1">
            <a:extLst>
              <a:ext uri="{FF2B5EF4-FFF2-40B4-BE49-F238E27FC236}">
                <a16:creationId xmlns:a16="http://schemas.microsoft.com/office/drawing/2014/main" id="{9794D892-0FEF-51AB-4B75-5A5AA7974EF5}"/>
              </a:ext>
            </a:extLst>
          </p:cNvPr>
          <p:cNvSpPr txBox="1"/>
          <p:nvPr/>
        </p:nvSpPr>
        <p:spPr>
          <a:xfrm>
            <a:off x="5098774" y="447260"/>
            <a:ext cx="2439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>
                <a:highlight>
                  <a:srgbClr val="00FF00"/>
                </a:highlight>
              </a:rPr>
              <a:t>Uczenie sieci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2AC4FBCC-294F-8C6D-1991-B222649915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147" y="1581132"/>
            <a:ext cx="11943853" cy="3905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0301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 descr="Obraz zawierający tekst, diagram, zrzut ekranu, linia&#10;&#10;Opis wygenerowany automatycznie">
            <a:extLst>
              <a:ext uri="{FF2B5EF4-FFF2-40B4-BE49-F238E27FC236}">
                <a16:creationId xmlns:a16="http://schemas.microsoft.com/office/drawing/2014/main" id="{61C314C2-2CFB-0259-D649-E30FEAB0D2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8026" y="722351"/>
            <a:ext cx="8147697" cy="4586851"/>
          </a:xfrm>
          <a:prstGeom prst="rect">
            <a:avLst/>
          </a:prstGeom>
        </p:spPr>
      </p:pic>
      <p:sp>
        <p:nvSpPr>
          <p:cNvPr id="4" name="pole tekstowe 3">
            <a:extLst>
              <a:ext uri="{FF2B5EF4-FFF2-40B4-BE49-F238E27FC236}">
                <a16:creationId xmlns:a16="http://schemas.microsoft.com/office/drawing/2014/main" id="{E0042967-CBCA-40E0-EA9F-C05EF1FFC9C7}"/>
              </a:ext>
            </a:extLst>
          </p:cNvPr>
          <p:cNvSpPr txBox="1"/>
          <p:nvPr/>
        </p:nvSpPr>
        <p:spPr>
          <a:xfrm>
            <a:off x="3916524" y="353019"/>
            <a:ext cx="6097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dirty="0">
                <a:highlight>
                  <a:srgbClr val="00FF00"/>
                </a:highlight>
              </a:rPr>
              <a:t>Uczenie sieci – przewidywanie kategorii</a:t>
            </a:r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97A9CF56-5A2A-AB5E-AD2D-C6738D3A4400}"/>
              </a:ext>
            </a:extLst>
          </p:cNvPr>
          <p:cNvSpPr txBox="1"/>
          <p:nvPr/>
        </p:nvSpPr>
        <p:spPr>
          <a:xfrm>
            <a:off x="1129004" y="5309202"/>
            <a:ext cx="6606074" cy="3824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Przykładowo, ten </a:t>
            </a:r>
            <a:r>
              <a:rPr lang="pl-PL" dirty="0" err="1"/>
              <a:t>output</a:t>
            </a:r>
            <a:r>
              <a:rPr lang="pl-PL" dirty="0"/>
              <a:t> który pulsuje najczęściej –&gt; ta kategoria</a:t>
            </a:r>
          </a:p>
        </p:txBody>
      </p:sp>
    </p:spTree>
    <p:extLst>
      <p:ext uri="{BB962C8B-B14F-4D97-AF65-F5344CB8AC3E}">
        <p14:creationId xmlns:p14="http://schemas.microsoft.com/office/powerpoint/2010/main" val="31556728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pole tekstowe 5">
                <a:extLst>
                  <a:ext uri="{FF2B5EF4-FFF2-40B4-BE49-F238E27FC236}">
                    <a16:creationId xmlns:a16="http://schemas.microsoft.com/office/drawing/2014/main" id="{ECB7A2AC-BA6A-2603-4856-2CB79DE36747}"/>
                  </a:ext>
                </a:extLst>
              </p:cNvPr>
              <p:cNvSpPr txBox="1"/>
              <p:nvPr/>
            </p:nvSpPr>
            <p:spPr>
              <a:xfrm>
                <a:off x="3460012" y="2750545"/>
                <a:ext cx="6101316" cy="6784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l-PL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l-PL" i="1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pl-PL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f>
                        <m:fPr>
                          <m:ctrlPr>
                            <a:rPr lang="pl-PL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l-PL" i="1">
                              <a:latin typeface="Cambria Math" panose="02040503050406030204" pitchFamily="18" charset="0"/>
                            </a:rPr>
                            <m:t>𝑑𝑉</m:t>
                          </m:r>
                          <m:d>
                            <m:dPr>
                              <m:ctrlPr>
                                <a:rPr lang="pl-PL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l-PL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r>
                            <a:rPr lang="pl-PL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pl-PL" i="0">
                          <a:latin typeface="Cambria Math" panose="02040503050406030204" pitchFamily="18" charset="0"/>
                        </a:rPr>
                        <m:t>= −</m:t>
                      </m:r>
                      <m:d>
                        <m:dPr>
                          <m:ctrlPr>
                            <a:rPr lang="pl-PL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l-PL" i="1">
                              <a:latin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pl-PL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l-PL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pl-PL" i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pl-PL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l-PL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pl-PL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e>
                      </m:d>
                      <m:r>
                        <a:rPr lang="pl-PL" i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pl-PL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l-PL" i="1">
                              <a:latin typeface="Cambria Math" panose="02040503050406030204" pitchFamily="18" charset="0"/>
                            </a:rPr>
                            <m:t>𝐼</m:t>
                          </m:r>
                          <m:d>
                            <m:dPr>
                              <m:ctrlPr>
                                <a:rPr lang="pl-PL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l-PL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pl-PL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l-PL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pl-PL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pl-PL" dirty="0"/>
              </a:p>
            </p:txBody>
          </p:sp>
        </mc:Choice>
        <mc:Fallback xmlns="">
          <p:sp>
            <p:nvSpPr>
              <p:cNvPr id="6" name="pole tekstowe 5">
                <a:extLst>
                  <a:ext uri="{FF2B5EF4-FFF2-40B4-BE49-F238E27FC236}">
                    <a16:creationId xmlns:a16="http://schemas.microsoft.com/office/drawing/2014/main" id="{ECB7A2AC-BA6A-2603-4856-2CB79DE367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0012" y="2750545"/>
                <a:ext cx="6101316" cy="67845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pole tekstowe 7">
                <a:extLst>
                  <a:ext uri="{FF2B5EF4-FFF2-40B4-BE49-F238E27FC236}">
                    <a16:creationId xmlns:a16="http://schemas.microsoft.com/office/drawing/2014/main" id="{02AE7ADC-3D9E-D92B-BDA1-A5C7417AAEF7}"/>
                  </a:ext>
                </a:extLst>
              </p:cNvPr>
              <p:cNvSpPr txBox="1"/>
              <p:nvPr/>
            </p:nvSpPr>
            <p:spPr>
              <a:xfrm>
                <a:off x="3460012" y="1347047"/>
                <a:ext cx="6101316" cy="6298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l-PL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l-PL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pl-PL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pl-PL" i="0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pl-PL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l-PL" i="1">
                              <a:latin typeface="Cambria Math" panose="02040503050406030204" pitchFamily="18" charset="0"/>
                            </a:rPr>
                            <m:t>𝑑𝑉</m:t>
                          </m:r>
                          <m:d>
                            <m:dPr>
                              <m:ctrlPr>
                                <a:rPr lang="pl-PL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l-PL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r>
                            <a:rPr lang="pl-PL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pl-PL" i="0">
                          <a:latin typeface="Cambria Math" panose="02040503050406030204" pitchFamily="18" charset="0"/>
                        </a:rPr>
                        <m:t>= −</m:t>
                      </m:r>
                      <m:sSub>
                        <m:sSubPr>
                          <m:ctrlPr>
                            <a:rPr lang="pl-PL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l-PL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pl-PL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d>
                        <m:dPr>
                          <m:ctrlPr>
                            <a:rPr lang="pl-PL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l-PL" i="1">
                              <a:latin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pl-PL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l-PL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pl-PL" i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pl-PL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l-PL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pl-PL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e>
                      </m:d>
                      <m:r>
                        <a:rPr lang="pl-PL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l-PL" i="1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pl-PL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l-PL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pl-PL" i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pl-PL" dirty="0"/>
              </a:p>
            </p:txBody>
          </p:sp>
        </mc:Choice>
        <mc:Fallback xmlns="">
          <p:sp>
            <p:nvSpPr>
              <p:cNvPr id="8" name="pole tekstowe 7">
                <a:extLst>
                  <a:ext uri="{FF2B5EF4-FFF2-40B4-BE49-F238E27FC236}">
                    <a16:creationId xmlns:a16="http://schemas.microsoft.com/office/drawing/2014/main" id="{02AE7ADC-3D9E-D92B-BDA1-A5C7417AAE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0012" y="1347047"/>
                <a:ext cx="6101316" cy="62985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pole tekstowe 8">
            <a:extLst>
              <a:ext uri="{FF2B5EF4-FFF2-40B4-BE49-F238E27FC236}">
                <a16:creationId xmlns:a16="http://schemas.microsoft.com/office/drawing/2014/main" id="{82F7D03E-7FF7-84E9-9677-9BFB25738135}"/>
              </a:ext>
            </a:extLst>
          </p:cNvPr>
          <p:cNvSpPr txBox="1"/>
          <p:nvPr/>
        </p:nvSpPr>
        <p:spPr>
          <a:xfrm>
            <a:off x="1371601" y="2282712"/>
            <a:ext cx="411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co można zapisać inaczej jako: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pole tekstowe 9">
                <a:extLst>
                  <a:ext uri="{FF2B5EF4-FFF2-40B4-BE49-F238E27FC236}">
                    <a16:creationId xmlns:a16="http://schemas.microsoft.com/office/drawing/2014/main" id="{AD8B881E-44FC-5694-C61E-59C6CF30EAB1}"/>
                  </a:ext>
                </a:extLst>
              </p:cNvPr>
              <p:cNvSpPr txBox="1"/>
              <p:nvPr/>
            </p:nvSpPr>
            <p:spPr>
              <a:xfrm>
                <a:off x="1371601" y="3798966"/>
                <a:ext cx="2088410" cy="5200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l-PL" dirty="0"/>
                  <a:t>gdzie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l-PL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l-PL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𝜏</m:t>
                        </m:r>
                      </m:e>
                      <m:sub>
                        <m:r>
                          <a:rPr lang="pl-PL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𝑚</m:t>
                        </m:r>
                      </m:sub>
                    </m:sSub>
                    <m:r>
                      <a:rPr lang="pl-PL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pl-PL" i="1"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pl-PL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l-PL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pl-PL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𝑚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pl-PL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l-PL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pl-PL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𝐿</m:t>
                            </m:r>
                          </m:sub>
                        </m:sSub>
                      </m:den>
                    </m:f>
                  </m:oMath>
                </a14:m>
                <a:endParaRPr lang="pl-PL" dirty="0"/>
              </a:p>
            </p:txBody>
          </p:sp>
        </mc:Choice>
        <mc:Fallback xmlns="">
          <p:sp>
            <p:nvSpPr>
              <p:cNvPr id="10" name="pole tekstowe 9">
                <a:extLst>
                  <a:ext uri="{FF2B5EF4-FFF2-40B4-BE49-F238E27FC236}">
                    <a16:creationId xmlns:a16="http://schemas.microsoft.com/office/drawing/2014/main" id="{AD8B881E-44FC-5694-C61E-59C6CF30EA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601" y="3798966"/>
                <a:ext cx="2088410" cy="520079"/>
              </a:xfrm>
              <a:prstGeom prst="rect">
                <a:avLst/>
              </a:prstGeom>
              <a:blipFill>
                <a:blip r:embed="rId4"/>
                <a:stretch>
                  <a:fillRect l="-2332" b="-2326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pole tekstowe 10">
            <a:extLst>
              <a:ext uri="{FF2B5EF4-FFF2-40B4-BE49-F238E27FC236}">
                <a16:creationId xmlns:a16="http://schemas.microsoft.com/office/drawing/2014/main" id="{011E58C2-DABE-FE4A-549E-4FD3EBC0F9B4}"/>
              </a:ext>
            </a:extLst>
          </p:cNvPr>
          <p:cNvSpPr txBox="1"/>
          <p:nvPr/>
        </p:nvSpPr>
        <p:spPr>
          <a:xfrm>
            <a:off x="3795823" y="426550"/>
            <a:ext cx="51461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pl-PL" i="0" dirty="0" err="1">
                <a:solidFill>
                  <a:srgbClr val="000000"/>
                </a:solidFill>
                <a:effectLst/>
                <a:highlight>
                  <a:srgbClr val="00FF00"/>
                </a:highlight>
                <a:latin typeface="Work Sans" panose="020F0502020204030204" pitchFamily="2" charset="-18"/>
              </a:rPr>
              <a:t>Leaky</a:t>
            </a:r>
            <a:r>
              <a:rPr lang="pl-PL" i="0" dirty="0">
                <a:solidFill>
                  <a:srgbClr val="000000"/>
                </a:solidFill>
                <a:effectLst/>
                <a:highlight>
                  <a:srgbClr val="00FF00"/>
                </a:highlight>
                <a:latin typeface="Work Sans" panose="020F0502020204030204" pitchFamily="2" charset="-18"/>
              </a:rPr>
              <a:t> </a:t>
            </a:r>
            <a:r>
              <a:rPr lang="pl-PL" i="0" dirty="0" err="1">
                <a:solidFill>
                  <a:srgbClr val="000000"/>
                </a:solidFill>
                <a:effectLst/>
                <a:highlight>
                  <a:srgbClr val="00FF00"/>
                </a:highlight>
                <a:latin typeface="Work Sans" panose="020F0502020204030204" pitchFamily="2" charset="-18"/>
              </a:rPr>
              <a:t>Integrate</a:t>
            </a:r>
            <a:r>
              <a:rPr lang="pl-PL" i="0" dirty="0">
                <a:solidFill>
                  <a:srgbClr val="000000"/>
                </a:solidFill>
                <a:effectLst/>
                <a:highlight>
                  <a:srgbClr val="00FF00"/>
                </a:highlight>
                <a:latin typeface="Work Sans" panose="020F0502020204030204" pitchFamily="2" charset="-18"/>
              </a:rPr>
              <a:t> and </a:t>
            </a:r>
            <a:r>
              <a:rPr lang="pl-PL" i="0" dirty="0" err="1">
                <a:solidFill>
                  <a:srgbClr val="000000"/>
                </a:solidFill>
                <a:effectLst/>
                <a:highlight>
                  <a:srgbClr val="00FF00"/>
                </a:highlight>
                <a:latin typeface="Work Sans" panose="020F0502020204030204" pitchFamily="2" charset="-18"/>
              </a:rPr>
              <a:t>Fire</a:t>
            </a:r>
            <a:r>
              <a:rPr lang="pl-PL" i="0" dirty="0">
                <a:solidFill>
                  <a:srgbClr val="000000"/>
                </a:solidFill>
                <a:effectLst/>
                <a:highlight>
                  <a:srgbClr val="00FF00"/>
                </a:highlight>
                <a:latin typeface="Work Sans" panose="020F0502020204030204" pitchFamily="2" charset="-18"/>
              </a:rPr>
              <a:t> (LIF) model</a:t>
            </a:r>
          </a:p>
          <a:p>
            <a:br>
              <a:rPr lang="pl-PL" dirty="0"/>
            </a:br>
            <a:endParaRPr lang="pl-P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pole tekstowe 11">
                <a:extLst>
                  <a:ext uri="{FF2B5EF4-FFF2-40B4-BE49-F238E27FC236}">
                    <a16:creationId xmlns:a16="http://schemas.microsoft.com/office/drawing/2014/main" id="{B8D67C68-008A-CD33-CE78-EE3AA2DCA59F}"/>
                  </a:ext>
                </a:extLst>
              </p:cNvPr>
              <p:cNvSpPr txBox="1"/>
              <p:nvPr/>
            </p:nvSpPr>
            <p:spPr>
              <a:xfrm>
                <a:off x="1371601" y="4508205"/>
                <a:ext cx="9207794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l-PL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l-PL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𝐶</m:t>
                        </m:r>
                      </m:e>
                      <m:sub>
                        <m:r>
                          <a:rPr lang="pl-PL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pl-PL" dirty="0"/>
                  <a:t> - pojemność elektryczna neuronu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l-PL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l-PL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pl-PL" i="1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pl-PL" dirty="0"/>
                  <a:t> - przewodność wycieku </a:t>
                </a:r>
              </a:p>
              <a:p>
                <a:r>
                  <a:rPr lang="pl-PL" dirty="0"/>
                  <a:t>        (wyciek elektryczny przez błonę komórkową neuronu)</a:t>
                </a:r>
              </a:p>
              <a:p>
                <a14:m>
                  <m:oMath xmlns:m="http://schemas.openxmlformats.org/officeDocument/2006/math">
                    <m:r>
                      <a:rPr lang="pl-PL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pl-PL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l-PL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pl-PL" dirty="0"/>
                  <a:t> - aktualny potencjał błonowy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l-PL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l-PL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pl-PL" i="1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pl-PL" dirty="0"/>
                  <a:t> - potencjał spoczynkowy</a:t>
                </a:r>
              </a:p>
              <a:p>
                <a14:m>
                  <m:oMath xmlns:m="http://schemas.openxmlformats.org/officeDocument/2006/math">
                    <m:r>
                      <a:rPr lang="pl-PL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pl-PL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l-PL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pl-PL" dirty="0"/>
                  <a:t> - wejściowy strumień jonów</a:t>
                </a:r>
              </a:p>
              <a:p>
                <a:endParaRPr lang="pl-PL" dirty="0"/>
              </a:p>
            </p:txBody>
          </p:sp>
        </mc:Choice>
        <mc:Fallback xmlns="">
          <p:sp>
            <p:nvSpPr>
              <p:cNvPr id="12" name="pole tekstowe 11">
                <a:extLst>
                  <a:ext uri="{FF2B5EF4-FFF2-40B4-BE49-F238E27FC236}">
                    <a16:creationId xmlns:a16="http://schemas.microsoft.com/office/drawing/2014/main" id="{B8D67C68-008A-CD33-CE78-EE3AA2DCA5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601" y="4508205"/>
                <a:ext cx="9207794" cy="2031325"/>
              </a:xfrm>
              <a:prstGeom prst="rect">
                <a:avLst/>
              </a:prstGeom>
              <a:blipFill>
                <a:blip r:embed="rId5"/>
                <a:stretch>
                  <a:fillRect t="-1802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pole tekstowe 12">
                <a:extLst>
                  <a:ext uri="{FF2B5EF4-FFF2-40B4-BE49-F238E27FC236}">
                    <a16:creationId xmlns:a16="http://schemas.microsoft.com/office/drawing/2014/main" id="{4FDB57BD-BCD8-B7D7-86CC-674B31582ACD}"/>
                  </a:ext>
                </a:extLst>
              </p:cNvPr>
              <p:cNvSpPr txBox="1"/>
              <p:nvPr/>
            </p:nvSpPr>
            <p:spPr>
              <a:xfrm>
                <a:off x="9377915" y="3429000"/>
                <a:ext cx="2690037" cy="30353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l-PL" dirty="0"/>
                  <a:t>Wstawka: </a:t>
                </a: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sz="1800" i="1" kern="100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𝐶</m:t>
                      </m:r>
                      <m:r>
                        <a:rPr lang="pl-PL" sz="1800" i="1" kern="100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pl-PL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pl-PL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𝑄</m:t>
                          </m:r>
                        </m:num>
                        <m:den>
                          <m:r>
                            <a:rPr lang="pl-PL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𝑉</m:t>
                          </m:r>
                        </m:den>
                      </m:f>
                    </m:oMath>
                  </m:oMathPara>
                </a14:m>
                <a:endParaRPr lang="pl-PL" sz="18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sz="1800" i="1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𝑄</m:t>
                      </m:r>
                      <m:r>
                        <a:rPr lang="pl-PL" sz="1800" i="1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pl-PL" sz="1800" i="1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𝐶𝑉</m:t>
                      </m:r>
                    </m:oMath>
                  </m:oMathPara>
                </a14:m>
                <a:endParaRPr lang="pl-PL" sz="18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sz="1800" i="1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𝐼</m:t>
                      </m:r>
                      <m:d>
                        <m:dPr>
                          <m:ctrlPr>
                            <a:rPr lang="pl-PL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pl-PL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pl-PL" sz="1800" i="1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pl-PL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pl-PL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𝑑𝑄</m:t>
                          </m:r>
                        </m:num>
                        <m:den>
                          <m:r>
                            <a:rPr lang="pl-PL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𝑑𝑡</m:t>
                          </m:r>
                        </m:den>
                      </m:f>
                    </m:oMath>
                  </m:oMathPara>
                </a14:m>
                <a:endParaRPr lang="pl-PL" sz="18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sz="1800" i="1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𝐼</m:t>
                      </m:r>
                      <m:d>
                        <m:dPr>
                          <m:ctrlPr>
                            <a:rPr lang="pl-PL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pl-PL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pl-PL" sz="1800" i="1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pl-PL" sz="1800" i="1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𝐶</m:t>
                      </m:r>
                      <m:f>
                        <m:fPr>
                          <m:ctrlPr>
                            <a:rPr lang="pl-PL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pl-PL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𝑑𝑉</m:t>
                          </m:r>
                        </m:num>
                        <m:den>
                          <m:r>
                            <a:rPr lang="pl-PL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𝑑𝑡</m:t>
                          </m:r>
                        </m:den>
                      </m:f>
                    </m:oMath>
                  </m:oMathPara>
                </a14:m>
                <a:endParaRPr lang="pl-PL" sz="18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endParaRPr lang="pl-PL" dirty="0"/>
              </a:p>
            </p:txBody>
          </p:sp>
        </mc:Choice>
        <mc:Fallback xmlns="">
          <p:sp>
            <p:nvSpPr>
              <p:cNvPr id="13" name="pole tekstowe 12">
                <a:extLst>
                  <a:ext uri="{FF2B5EF4-FFF2-40B4-BE49-F238E27FC236}">
                    <a16:creationId xmlns:a16="http://schemas.microsoft.com/office/drawing/2014/main" id="{4FDB57BD-BCD8-B7D7-86CC-674B31582A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77915" y="3429000"/>
                <a:ext cx="2690037" cy="3035383"/>
              </a:xfrm>
              <a:prstGeom prst="rect">
                <a:avLst/>
              </a:prstGeom>
              <a:blipFill>
                <a:blip r:embed="rId6"/>
                <a:stretch>
                  <a:fillRect t="-1207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005533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>
            <a:extLst>
              <a:ext uri="{FF2B5EF4-FFF2-40B4-BE49-F238E27FC236}">
                <a16:creationId xmlns:a16="http://schemas.microsoft.com/office/drawing/2014/main" id="{37883D5C-729E-A938-8810-C9B6896E0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005" y="3429000"/>
            <a:ext cx="9727096" cy="296955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pole tekstowe 4">
                <a:extLst>
                  <a:ext uri="{FF2B5EF4-FFF2-40B4-BE49-F238E27FC236}">
                    <a16:creationId xmlns:a16="http://schemas.microsoft.com/office/drawing/2014/main" id="{95B33032-62C4-4D5E-2CAA-DA714DC93735}"/>
                  </a:ext>
                </a:extLst>
              </p:cNvPr>
              <p:cNvSpPr txBox="1"/>
              <p:nvPr/>
            </p:nvSpPr>
            <p:spPr>
              <a:xfrm>
                <a:off x="1648047" y="1180214"/>
                <a:ext cx="8218967" cy="5049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l-PL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l-PL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pl-PL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pl-PL" i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pl-PL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l-PL" i="1">
                            <a:latin typeface="Cambria Math" panose="02040503050406030204" pitchFamily="18" charset="0"/>
                          </a:rPr>
                          <m:t>𝑑𝑉</m:t>
                        </m:r>
                        <m:d>
                          <m:dPr>
                            <m:ctrlPr>
                              <a:rPr lang="pl-PL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l-PL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num>
                      <m:den>
                        <m:r>
                          <a:rPr lang="pl-PL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pl-PL" i="0">
                        <a:latin typeface="Cambria Math" panose="02040503050406030204" pitchFamily="18" charset="0"/>
                      </a:rPr>
                      <m:t>= −</m:t>
                    </m:r>
                    <m:sSub>
                      <m:sSubPr>
                        <m:ctrlPr>
                          <a:rPr lang="pl-PL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l-PL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pl-PL" i="1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d>
                      <m:dPr>
                        <m:ctrlPr>
                          <a:rPr lang="pl-PL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l-PL" i="1">
                            <a:latin typeface="Cambria Math" panose="02040503050406030204" pitchFamily="18" charset="0"/>
                          </a:rPr>
                          <m:t>𝑉</m:t>
                        </m:r>
                        <m:d>
                          <m:dPr>
                            <m:ctrlPr>
                              <a:rPr lang="pl-PL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l-PL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pl-PL" i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pl-PL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l-PL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pl-PL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e>
                    </m:d>
                    <m:r>
                      <a:rPr lang="pl-PL" i="0">
                        <a:latin typeface="Cambria Math" panose="02040503050406030204" pitchFamily="18" charset="0"/>
                      </a:rPr>
                      <m:t>+</m:t>
                    </m:r>
                    <m:r>
                      <a:rPr lang="pl-PL" i="1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pl-PL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l-PL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pl-PL" i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pl-PL" dirty="0"/>
                  <a:t>  - opisuje dynamikę potencjału błony</a:t>
                </a:r>
              </a:p>
            </p:txBody>
          </p:sp>
        </mc:Choice>
        <mc:Fallback xmlns="">
          <p:sp>
            <p:nvSpPr>
              <p:cNvPr id="5" name="pole tekstowe 4">
                <a:extLst>
                  <a:ext uri="{FF2B5EF4-FFF2-40B4-BE49-F238E27FC236}">
                    <a16:creationId xmlns:a16="http://schemas.microsoft.com/office/drawing/2014/main" id="{95B33032-62C4-4D5E-2CAA-DA714DC937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8047" y="1180214"/>
                <a:ext cx="8218967" cy="504946"/>
              </a:xfrm>
              <a:prstGeom prst="rect">
                <a:avLst/>
              </a:prstGeom>
              <a:blipFill>
                <a:blip r:embed="rId3"/>
                <a:stretch>
                  <a:fillRect b="-8537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pole tekstowe 6">
                <a:extLst>
                  <a:ext uri="{FF2B5EF4-FFF2-40B4-BE49-F238E27FC236}">
                    <a16:creationId xmlns:a16="http://schemas.microsoft.com/office/drawing/2014/main" id="{32C4D477-DEF5-EC7E-668A-A1C892C931AA}"/>
                  </a:ext>
                </a:extLst>
              </p:cNvPr>
              <p:cNvSpPr txBox="1"/>
              <p:nvPr/>
            </p:nvSpPr>
            <p:spPr>
              <a:xfrm>
                <a:off x="733646" y="2355012"/>
                <a:ext cx="10962167" cy="67120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pl-PL" sz="1800" kern="1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Jeżeli </a:t>
                </a:r>
                <a14:m>
                  <m:oMath xmlns:m="http://schemas.openxmlformats.org/officeDocument/2006/math">
                    <m:r>
                      <a:rPr lang="pl-PL" sz="18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𝑉</m:t>
                    </m:r>
                    <m:d>
                      <m:dPr>
                        <m:ctrlPr>
                          <a:rPr lang="pl-PL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pl-PL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</m:d>
                    <m:r>
                      <a:rPr lang="pl-PL" sz="18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pl-PL" sz="1800" kern="1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przekroczy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l-PL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pl-PL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  <m:sub>
                        <m:r>
                          <a:rPr lang="pl-PL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𝑡h</m:t>
                        </m:r>
                      </m:sub>
                    </m:sSub>
                  </m:oMath>
                </a14:m>
                <a:r>
                  <a:rPr lang="pl-PL" sz="1800" kern="1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(wartość progową), to obserwujemy </a:t>
                </a:r>
                <a:r>
                  <a:rPr lang="pl-PL" sz="1800" b="1" kern="100" dirty="0" err="1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spike</a:t>
                </a:r>
                <a:r>
                  <a:rPr lang="pl-PL" sz="1800" kern="1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w czasie t, następnie </a:t>
                </a:r>
                <a14:m>
                  <m:oMath xmlns:m="http://schemas.openxmlformats.org/officeDocument/2006/math">
                    <m:r>
                      <a:rPr lang="pl-PL" sz="18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𝑉</m:t>
                    </m:r>
                    <m:d>
                      <m:dPr>
                        <m:ctrlPr>
                          <a:rPr lang="pl-PL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pl-PL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pl-PL" sz="1800" kern="1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przechodzi na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l-PL" sz="1800" i="1" kern="100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pl-PL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𝐸</m:t>
                        </m:r>
                      </m:e>
                      <m:sub>
                        <m:r>
                          <a:rPr lang="pl-PL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pl-PL" sz="1800" kern="1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(natychmiastowo).</a:t>
                </a:r>
              </a:p>
            </p:txBody>
          </p:sp>
        </mc:Choice>
        <mc:Fallback xmlns="">
          <p:sp>
            <p:nvSpPr>
              <p:cNvPr id="7" name="pole tekstowe 6">
                <a:extLst>
                  <a:ext uri="{FF2B5EF4-FFF2-40B4-BE49-F238E27FC236}">
                    <a16:creationId xmlns:a16="http://schemas.microsoft.com/office/drawing/2014/main" id="{32C4D477-DEF5-EC7E-668A-A1C892C931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646" y="2355012"/>
                <a:ext cx="10962167" cy="671209"/>
              </a:xfrm>
              <a:prstGeom prst="rect">
                <a:avLst/>
              </a:prstGeom>
              <a:blipFill>
                <a:blip r:embed="rId4"/>
                <a:stretch>
                  <a:fillRect l="-445" t="-3636" b="-13636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pole tekstowe 8">
            <a:extLst>
              <a:ext uri="{FF2B5EF4-FFF2-40B4-BE49-F238E27FC236}">
                <a16:creationId xmlns:a16="http://schemas.microsoft.com/office/drawing/2014/main" id="{F1ACAFEB-452D-1AA7-1479-3853A1BCB3C0}"/>
              </a:ext>
            </a:extLst>
          </p:cNvPr>
          <p:cNvSpPr txBox="1"/>
          <p:nvPr/>
        </p:nvSpPr>
        <p:spPr>
          <a:xfrm>
            <a:off x="3636334" y="481072"/>
            <a:ext cx="55085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pl-PL" sz="1800" i="0" dirty="0">
                <a:solidFill>
                  <a:srgbClr val="000000"/>
                </a:solidFill>
                <a:effectLst/>
                <a:highlight>
                  <a:srgbClr val="00FF00"/>
                </a:highlight>
                <a:latin typeface="Work Sans" panose="020F0502020204030204" pitchFamily="2" charset="-18"/>
              </a:rPr>
              <a:t>LIF model vs pulsujące sieci neuronowe</a:t>
            </a:r>
          </a:p>
        </p:txBody>
      </p:sp>
    </p:spTree>
    <p:extLst>
      <p:ext uri="{BB962C8B-B14F-4D97-AF65-F5344CB8AC3E}">
        <p14:creationId xmlns:p14="http://schemas.microsoft.com/office/powerpoint/2010/main" val="10706036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lif-neuron-799b2842f1cab937a9b1b413493f803f">
            <a:hlinkClick r:id="" action="ppaction://media"/>
            <a:extLst>
              <a:ext uri="{FF2B5EF4-FFF2-40B4-BE49-F238E27FC236}">
                <a16:creationId xmlns:a16="http://schemas.microsoft.com/office/drawing/2014/main" id="{518075FF-0D10-FB6B-7D69-E35484A847D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870791" y="532649"/>
            <a:ext cx="6251945" cy="4167963"/>
          </a:xfrm>
          <a:prstGeom prst="rect">
            <a:avLst/>
          </a:prstGeom>
        </p:spPr>
      </p:pic>
      <p:sp>
        <p:nvSpPr>
          <p:cNvPr id="3" name="pole tekstowe 2">
            <a:extLst>
              <a:ext uri="{FF2B5EF4-FFF2-40B4-BE49-F238E27FC236}">
                <a16:creationId xmlns:a16="http://schemas.microsoft.com/office/drawing/2014/main" id="{29284F9C-1095-CE0C-A206-B8BBD57FA968}"/>
              </a:ext>
            </a:extLst>
          </p:cNvPr>
          <p:cNvSpPr txBox="1"/>
          <p:nvPr/>
        </p:nvSpPr>
        <p:spPr>
          <a:xfrm>
            <a:off x="180752" y="204275"/>
            <a:ext cx="117915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Nie każdy sygnał wejściowy prowadzi do emisji impulsu przez neuron (przyjęto próg 1). Po osiągnięciu maksimum obserwujemy wykładniczy spadek potencjału. </a:t>
            </a:r>
          </a:p>
        </p:txBody>
      </p:sp>
      <p:sp>
        <p:nvSpPr>
          <p:cNvPr id="4" name="pole tekstowe 3">
            <a:extLst>
              <a:ext uri="{FF2B5EF4-FFF2-40B4-BE49-F238E27FC236}">
                <a16:creationId xmlns:a16="http://schemas.microsoft.com/office/drawing/2014/main" id="{55CFCF61-E902-D1EB-F3D7-46E0375A4955}"/>
              </a:ext>
            </a:extLst>
          </p:cNvPr>
          <p:cNvSpPr txBox="1"/>
          <p:nvPr/>
        </p:nvSpPr>
        <p:spPr>
          <a:xfrm>
            <a:off x="0" y="4700613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W procesie uczenia możemy manipulować </a:t>
            </a:r>
            <a:r>
              <a:rPr lang="pl-PL" dirty="0" err="1"/>
              <a:t>hiperparametrami</a:t>
            </a:r>
            <a:r>
              <a:rPr lang="pl-PL" dirty="0"/>
              <a:t> takimi jak: </a:t>
            </a:r>
            <a:r>
              <a:rPr lang="pl-PL" b="1" dirty="0"/>
              <a:t>szybkość zaniku </a:t>
            </a:r>
            <a:r>
              <a:rPr lang="pl-PL" dirty="0"/>
              <a:t>(Decay </a:t>
            </a:r>
            <a:r>
              <a:rPr lang="pl-PL" dirty="0" err="1"/>
              <a:t>rate</a:t>
            </a:r>
            <a:r>
              <a:rPr lang="pl-PL" dirty="0"/>
              <a:t>), </a:t>
            </a:r>
            <a:r>
              <a:rPr lang="pl-PL" b="1" dirty="0"/>
              <a:t>wartość progowa </a:t>
            </a:r>
            <a:r>
              <a:rPr lang="pl-PL" dirty="0"/>
              <a:t>(</a:t>
            </a:r>
            <a:r>
              <a:rPr lang="pl-PL" dirty="0" err="1"/>
              <a:t>V_th</a:t>
            </a:r>
            <a:r>
              <a:rPr lang="pl-PL" dirty="0"/>
              <a:t>).</a:t>
            </a:r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F4E9FF13-3282-3E54-475B-CA844FDE21B1}"/>
              </a:ext>
            </a:extLst>
          </p:cNvPr>
          <p:cNvSpPr txBox="1"/>
          <p:nvPr/>
        </p:nvSpPr>
        <p:spPr>
          <a:xfrm>
            <a:off x="0" y="5390709"/>
            <a:ext cx="123018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b="0" i="0" dirty="0">
                <a:solidFill>
                  <a:srgbClr val="374151"/>
                </a:solidFill>
                <a:effectLst/>
                <a:latin typeface="Söhne"/>
              </a:rPr>
              <a:t>Zwiększenie szybkości zaniku (większy wyciek) spowoduje, że neuron będzie generował impulsy w większych interwałach czasowych.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711653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1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>
            <a:extLst>
              <a:ext uri="{FF2B5EF4-FFF2-40B4-BE49-F238E27FC236}">
                <a16:creationId xmlns:a16="http://schemas.microsoft.com/office/drawing/2014/main" id="{C82EDD52-9CEA-C131-4763-C2099457A3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8528" y="1809175"/>
            <a:ext cx="4572396" cy="3048264"/>
          </a:xfrm>
          <a:prstGeom prst="rect">
            <a:avLst/>
          </a:prstGeom>
        </p:spPr>
      </p:pic>
      <p:pic>
        <p:nvPicPr>
          <p:cNvPr id="4" name="lif-response-1-e85a7dbfe1f06ed43238c93e952cdc01">
            <a:hlinkClick r:id="" action="ppaction://media"/>
            <a:extLst>
              <a:ext uri="{FF2B5EF4-FFF2-40B4-BE49-F238E27FC236}">
                <a16:creationId xmlns:a16="http://schemas.microsoft.com/office/drawing/2014/main" id="{ABD995A0-EAA9-3E64-6AB7-204099FB9BB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495308" y="9562"/>
            <a:ext cx="3480225" cy="2320150"/>
          </a:xfrm>
          <a:prstGeom prst="rect">
            <a:avLst/>
          </a:prstGeom>
        </p:spPr>
      </p:pic>
      <p:sp>
        <p:nvSpPr>
          <p:cNvPr id="5" name="pole tekstowe 4">
            <a:extLst>
              <a:ext uri="{FF2B5EF4-FFF2-40B4-BE49-F238E27FC236}">
                <a16:creationId xmlns:a16="http://schemas.microsoft.com/office/drawing/2014/main" id="{7EF4D9BF-CC0B-E41E-B8D8-77C4BD1D91DF}"/>
              </a:ext>
            </a:extLst>
          </p:cNvPr>
          <p:cNvSpPr txBox="1"/>
          <p:nvPr/>
        </p:nvSpPr>
        <p:spPr>
          <a:xfrm>
            <a:off x="1401418" y="1516753"/>
            <a:ext cx="2802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Wejściowe impulsy:</a:t>
            </a:r>
          </a:p>
        </p:txBody>
      </p:sp>
      <p:sp>
        <p:nvSpPr>
          <p:cNvPr id="6" name="pole tekstowe 5">
            <a:extLst>
              <a:ext uri="{FF2B5EF4-FFF2-40B4-BE49-F238E27FC236}">
                <a16:creationId xmlns:a16="http://schemas.microsoft.com/office/drawing/2014/main" id="{1A485883-F5F3-9AF7-62AE-B291EA53055E}"/>
              </a:ext>
            </a:extLst>
          </p:cNvPr>
          <p:cNvSpPr txBox="1"/>
          <p:nvPr/>
        </p:nvSpPr>
        <p:spPr>
          <a:xfrm>
            <a:off x="546652" y="4939748"/>
            <a:ext cx="39855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Pojawiają się w: 0.075 s, 0.125s, 0.2s itd.</a:t>
            </a:r>
          </a:p>
        </p:txBody>
      </p:sp>
      <p:pic>
        <p:nvPicPr>
          <p:cNvPr id="7" name="lif-response-2-edf364c2be161bee87fdaedad2a7a8a7">
            <a:hlinkClick r:id="" action="ppaction://media"/>
            <a:extLst>
              <a:ext uri="{FF2B5EF4-FFF2-40B4-BE49-F238E27FC236}">
                <a16:creationId xmlns:a16="http://schemas.microsoft.com/office/drawing/2014/main" id="{BD44EDD6-19ED-15E8-F2BA-3801D3569F77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5460712" y="2273706"/>
            <a:ext cx="3465882" cy="2310588"/>
          </a:xfrm>
          <a:prstGeom prst="rect">
            <a:avLst/>
          </a:prstGeom>
        </p:spPr>
      </p:pic>
      <p:pic>
        <p:nvPicPr>
          <p:cNvPr id="8" name="lif-response-3-e7ecb79640b96811108b7be77ddec9cb">
            <a:hlinkClick r:id="" action="ppaction://media"/>
            <a:extLst>
              <a:ext uri="{FF2B5EF4-FFF2-40B4-BE49-F238E27FC236}">
                <a16:creationId xmlns:a16="http://schemas.microsoft.com/office/drawing/2014/main" id="{ABDB474D-C350-9F5E-3144-9B68541A10C8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5460712" y="4537850"/>
            <a:ext cx="3465882" cy="2310588"/>
          </a:xfrm>
          <a:prstGeom prst="rect">
            <a:avLst/>
          </a:prstGeom>
        </p:spPr>
      </p:pic>
      <p:sp>
        <p:nvSpPr>
          <p:cNvPr id="9" name="pole tekstowe 8">
            <a:extLst>
              <a:ext uri="{FF2B5EF4-FFF2-40B4-BE49-F238E27FC236}">
                <a16:creationId xmlns:a16="http://schemas.microsoft.com/office/drawing/2014/main" id="{74E5AF6A-5340-4841-C09C-F0CDE20195B5}"/>
              </a:ext>
            </a:extLst>
          </p:cNvPr>
          <p:cNvSpPr txBox="1"/>
          <p:nvPr/>
        </p:nvSpPr>
        <p:spPr>
          <a:xfrm>
            <a:off x="8686800" y="377501"/>
            <a:ext cx="255181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wejściowy impuls: 0.5</a:t>
            </a:r>
          </a:p>
          <a:p>
            <a:r>
              <a:rPr lang="pl-PL" dirty="0"/>
              <a:t>szybkość zaniku: 0.05</a:t>
            </a:r>
          </a:p>
          <a:p>
            <a:endParaRPr lang="pl-PL" dirty="0"/>
          </a:p>
          <a:p>
            <a:r>
              <a:rPr lang="pl-PL" dirty="0">
                <a:sym typeface="Wingdings" panose="05000000000000000000" pitchFamily="2" charset="2"/>
              </a:rPr>
              <a:t> Neuron nie emituje impulsu</a:t>
            </a:r>
            <a:endParaRPr lang="pl-PL" dirty="0"/>
          </a:p>
        </p:txBody>
      </p:sp>
      <p:sp>
        <p:nvSpPr>
          <p:cNvPr id="11" name="pole tekstowe 10">
            <a:extLst>
              <a:ext uri="{FF2B5EF4-FFF2-40B4-BE49-F238E27FC236}">
                <a16:creationId xmlns:a16="http://schemas.microsoft.com/office/drawing/2014/main" id="{E7AE55D7-42B2-3837-4652-5E43A2B20978}"/>
              </a:ext>
            </a:extLst>
          </p:cNvPr>
          <p:cNvSpPr txBox="1"/>
          <p:nvPr/>
        </p:nvSpPr>
        <p:spPr>
          <a:xfrm>
            <a:off x="8686800" y="2615018"/>
            <a:ext cx="609777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dirty="0"/>
              <a:t>wejściowy impuls: 0.35</a:t>
            </a:r>
          </a:p>
          <a:p>
            <a:r>
              <a:rPr lang="pl-PL" dirty="0"/>
              <a:t>szybkość zaniku: 0.025</a:t>
            </a:r>
          </a:p>
          <a:p>
            <a:endParaRPr lang="pl-PL" dirty="0"/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pl-PL" dirty="0">
                <a:sym typeface="Wingdings" panose="05000000000000000000" pitchFamily="2" charset="2"/>
              </a:rPr>
              <a:t>Neuron emituje jeden impuls </a:t>
            </a:r>
          </a:p>
          <a:p>
            <a:r>
              <a:rPr lang="pl-PL" dirty="0">
                <a:sym typeface="Wingdings" panose="05000000000000000000" pitchFamily="2" charset="2"/>
              </a:rPr>
              <a:t>w 0.635 s</a:t>
            </a:r>
            <a:endParaRPr lang="pl-PL" dirty="0"/>
          </a:p>
          <a:p>
            <a:endParaRPr lang="pl-PL" dirty="0"/>
          </a:p>
        </p:txBody>
      </p:sp>
      <p:sp>
        <p:nvSpPr>
          <p:cNvPr id="13" name="pole tekstowe 12">
            <a:extLst>
              <a:ext uri="{FF2B5EF4-FFF2-40B4-BE49-F238E27FC236}">
                <a16:creationId xmlns:a16="http://schemas.microsoft.com/office/drawing/2014/main" id="{BCE5311B-36EB-1A13-69AA-5146ECF5FC5D}"/>
              </a:ext>
            </a:extLst>
          </p:cNvPr>
          <p:cNvSpPr txBox="1"/>
          <p:nvPr/>
        </p:nvSpPr>
        <p:spPr>
          <a:xfrm>
            <a:off x="8686800" y="4845148"/>
            <a:ext cx="738962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dirty="0"/>
              <a:t>wejściowy impuls: 0.5</a:t>
            </a:r>
          </a:p>
          <a:p>
            <a:r>
              <a:rPr lang="pl-PL" dirty="0"/>
              <a:t>szybkość zaniku: 0.025</a:t>
            </a:r>
          </a:p>
          <a:p>
            <a:endParaRPr lang="pl-PL" dirty="0"/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pl-PL" dirty="0">
                <a:sym typeface="Wingdings" panose="05000000000000000000" pitchFamily="2" charset="2"/>
              </a:rPr>
              <a:t>Neuron emituje serie impulsów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325211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1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01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201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2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>
            <a:extLst>
              <a:ext uri="{FF2B5EF4-FFF2-40B4-BE49-F238E27FC236}">
                <a16:creationId xmlns:a16="http://schemas.microsoft.com/office/drawing/2014/main" id="{38424AB0-1D34-B888-C020-ED021878D1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448" y="2451239"/>
            <a:ext cx="11278851" cy="2925831"/>
          </a:xfrm>
          <a:prstGeom prst="rect">
            <a:avLst/>
          </a:prstGeom>
        </p:spPr>
      </p:pic>
      <p:sp>
        <p:nvSpPr>
          <p:cNvPr id="4" name="pole tekstowe 3">
            <a:extLst>
              <a:ext uri="{FF2B5EF4-FFF2-40B4-BE49-F238E27FC236}">
                <a16:creationId xmlns:a16="http://schemas.microsoft.com/office/drawing/2014/main" id="{98AAD12E-C7AA-4831-4511-6A5E5FF19474}"/>
              </a:ext>
            </a:extLst>
          </p:cNvPr>
          <p:cNvSpPr txBox="1"/>
          <p:nvPr/>
        </p:nvSpPr>
        <p:spPr>
          <a:xfrm>
            <a:off x="2243470" y="914400"/>
            <a:ext cx="7325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Dla pewnych typów danych takie kodowanie jest bardzo naturalne…</a:t>
            </a:r>
          </a:p>
        </p:txBody>
      </p:sp>
    </p:spTree>
    <p:extLst>
      <p:ext uri="{BB962C8B-B14F-4D97-AF65-F5344CB8AC3E}">
        <p14:creationId xmlns:p14="http://schemas.microsoft.com/office/powerpoint/2010/main" val="12485510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>
            <a:extLst>
              <a:ext uri="{FF2B5EF4-FFF2-40B4-BE49-F238E27FC236}">
                <a16:creationId xmlns:a16="http://schemas.microsoft.com/office/drawing/2014/main" id="{33747A7B-FF29-4824-283C-F9F7132750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709" y="513155"/>
            <a:ext cx="6605046" cy="5077868"/>
          </a:xfrm>
          <a:prstGeom prst="rect">
            <a:avLst/>
          </a:prstGeom>
        </p:spPr>
      </p:pic>
      <p:sp>
        <p:nvSpPr>
          <p:cNvPr id="4" name="pole tekstowe 3">
            <a:extLst>
              <a:ext uri="{FF2B5EF4-FFF2-40B4-BE49-F238E27FC236}">
                <a16:creationId xmlns:a16="http://schemas.microsoft.com/office/drawing/2014/main" id="{50B21490-D85B-D17A-32FA-09E2753238C8}"/>
              </a:ext>
            </a:extLst>
          </p:cNvPr>
          <p:cNvSpPr txBox="1"/>
          <p:nvPr/>
        </p:nvSpPr>
        <p:spPr>
          <a:xfrm>
            <a:off x="7460755" y="1139339"/>
            <a:ext cx="1655325" cy="3693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Sygnał EEG</a:t>
            </a:r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FF55D692-2D32-198B-7152-74E3D1CCC5CB}"/>
              </a:ext>
            </a:extLst>
          </p:cNvPr>
          <p:cNvSpPr txBox="1"/>
          <p:nvPr/>
        </p:nvSpPr>
        <p:spPr>
          <a:xfrm>
            <a:off x="7460755" y="2430659"/>
            <a:ext cx="45540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Zakodowanie do ciągu impulsów (metoda </a:t>
            </a:r>
            <a:r>
              <a:rPr lang="pl-PL" b="1" dirty="0"/>
              <a:t>BSA</a:t>
            </a:r>
            <a:r>
              <a:rPr lang="pl-PL" dirty="0"/>
              <a:t>, </a:t>
            </a:r>
            <a:r>
              <a:rPr lang="pl-PL" dirty="0" err="1"/>
              <a:t>Ben’s</a:t>
            </a:r>
            <a:r>
              <a:rPr lang="pl-PL" dirty="0"/>
              <a:t> </a:t>
            </a:r>
            <a:r>
              <a:rPr lang="pl-PL" dirty="0" err="1"/>
              <a:t>Spike</a:t>
            </a:r>
            <a:r>
              <a:rPr lang="pl-PL" dirty="0"/>
              <a:t> </a:t>
            </a:r>
            <a:r>
              <a:rPr lang="pl-PL" dirty="0" err="1"/>
              <a:t>Encoding</a:t>
            </a:r>
            <a:r>
              <a:rPr lang="pl-PL" dirty="0"/>
              <a:t> </a:t>
            </a:r>
            <a:r>
              <a:rPr lang="pl-PL" dirty="0" err="1"/>
              <a:t>Algorithm</a:t>
            </a:r>
            <a:r>
              <a:rPr lang="pl-PL" dirty="0"/>
              <a:t>)</a:t>
            </a:r>
          </a:p>
        </p:txBody>
      </p:sp>
      <p:sp>
        <p:nvSpPr>
          <p:cNvPr id="6" name="pole tekstowe 5">
            <a:extLst>
              <a:ext uri="{FF2B5EF4-FFF2-40B4-BE49-F238E27FC236}">
                <a16:creationId xmlns:a16="http://schemas.microsoft.com/office/drawing/2014/main" id="{D8DD0C03-D1EE-A180-16A0-39C89B37729A}"/>
              </a:ext>
            </a:extLst>
          </p:cNvPr>
          <p:cNvSpPr txBox="1"/>
          <p:nvPr/>
        </p:nvSpPr>
        <p:spPr>
          <a:xfrm>
            <a:off x="7460755" y="4447604"/>
            <a:ext cx="4256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Rekonstrukcja na podstawie reprezentacji</a:t>
            </a:r>
          </a:p>
        </p:txBody>
      </p:sp>
      <p:sp>
        <p:nvSpPr>
          <p:cNvPr id="8" name="pole tekstowe 7">
            <a:extLst>
              <a:ext uri="{FF2B5EF4-FFF2-40B4-BE49-F238E27FC236}">
                <a16:creationId xmlns:a16="http://schemas.microsoft.com/office/drawing/2014/main" id="{05F02F9A-DCE2-3997-4C25-EA1740394153}"/>
              </a:ext>
            </a:extLst>
          </p:cNvPr>
          <p:cNvSpPr txBox="1"/>
          <p:nvPr/>
        </p:nvSpPr>
        <p:spPr>
          <a:xfrm>
            <a:off x="6067194" y="5755542"/>
            <a:ext cx="609777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dirty="0"/>
              <a:t>W praktyce  zazwyczaj celem nie jest pełna odwracalność, a raczej uzyskanie wystarczającej jakości reprezentacji informacji przy minimalnej utracie istotności dla danego zadania.</a:t>
            </a:r>
          </a:p>
        </p:txBody>
      </p:sp>
      <p:sp>
        <p:nvSpPr>
          <p:cNvPr id="10" name="pole tekstowe 9">
            <a:extLst>
              <a:ext uri="{FF2B5EF4-FFF2-40B4-BE49-F238E27FC236}">
                <a16:creationId xmlns:a16="http://schemas.microsoft.com/office/drawing/2014/main" id="{D2FC0474-BCBA-55C4-3DC1-3F19CB43DB03}"/>
              </a:ext>
            </a:extLst>
          </p:cNvPr>
          <p:cNvSpPr txBox="1"/>
          <p:nvPr/>
        </p:nvSpPr>
        <p:spPr>
          <a:xfrm>
            <a:off x="1109346" y="5591023"/>
            <a:ext cx="609777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1000" dirty="0"/>
              <a:t>Time-Space, </a:t>
            </a:r>
            <a:r>
              <a:rPr lang="pl-PL" sz="1000" dirty="0" err="1"/>
              <a:t>Spiking</a:t>
            </a:r>
            <a:r>
              <a:rPr lang="pl-PL" sz="1000" dirty="0"/>
              <a:t> </a:t>
            </a:r>
          </a:p>
          <a:p>
            <a:r>
              <a:rPr lang="pl-PL" sz="1000" dirty="0" err="1"/>
              <a:t>Neural</a:t>
            </a:r>
            <a:r>
              <a:rPr lang="pl-PL" sz="1000" dirty="0"/>
              <a:t> Networks and </a:t>
            </a:r>
          </a:p>
          <a:p>
            <a:r>
              <a:rPr lang="pl-PL" sz="1000" dirty="0"/>
              <a:t>Brain-</a:t>
            </a:r>
            <a:r>
              <a:rPr lang="pl-PL" sz="1000" dirty="0" err="1"/>
              <a:t>Inspired</a:t>
            </a:r>
            <a:r>
              <a:rPr lang="pl-PL" sz="1000" dirty="0"/>
              <a:t> </a:t>
            </a:r>
            <a:r>
              <a:rPr lang="pl-PL" sz="1000" dirty="0" err="1"/>
              <a:t>Artificial</a:t>
            </a:r>
            <a:r>
              <a:rPr lang="pl-PL" sz="1000" dirty="0"/>
              <a:t> </a:t>
            </a:r>
          </a:p>
          <a:p>
            <a:r>
              <a:rPr lang="pl-PL" sz="1000" dirty="0" err="1"/>
              <a:t>Intelligence</a:t>
            </a:r>
            <a:r>
              <a:rPr lang="pl-PL" sz="1000" dirty="0"/>
              <a:t>, Nikola K. </a:t>
            </a:r>
            <a:r>
              <a:rPr lang="pl-PL" sz="1000" dirty="0" err="1"/>
              <a:t>Kasabov</a:t>
            </a:r>
            <a:endParaRPr lang="pl-PL" sz="1000" dirty="0"/>
          </a:p>
        </p:txBody>
      </p:sp>
    </p:spTree>
    <p:extLst>
      <p:ext uri="{BB962C8B-B14F-4D97-AF65-F5344CB8AC3E}">
        <p14:creationId xmlns:p14="http://schemas.microsoft.com/office/powerpoint/2010/main" val="11464411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>
            <a:extLst>
              <a:ext uri="{FF2B5EF4-FFF2-40B4-BE49-F238E27FC236}">
                <a16:creationId xmlns:a16="http://schemas.microsoft.com/office/drawing/2014/main" id="{14A8C2C7-11F5-E4AF-428F-354BCF7F30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1983" y="967562"/>
            <a:ext cx="3758361" cy="2492433"/>
          </a:xfrm>
          <a:prstGeom prst="rect">
            <a:avLst/>
          </a:prstGeom>
        </p:spPr>
      </p:pic>
      <p:sp>
        <p:nvSpPr>
          <p:cNvPr id="4" name="pole tekstowe 3">
            <a:extLst>
              <a:ext uri="{FF2B5EF4-FFF2-40B4-BE49-F238E27FC236}">
                <a16:creationId xmlns:a16="http://schemas.microsoft.com/office/drawing/2014/main" id="{772BC242-2336-5164-75D6-9E70737AC17A}"/>
              </a:ext>
            </a:extLst>
          </p:cNvPr>
          <p:cNvSpPr txBox="1"/>
          <p:nvPr/>
        </p:nvSpPr>
        <p:spPr>
          <a:xfrm>
            <a:off x="4295552" y="297712"/>
            <a:ext cx="35938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>
                <a:highlight>
                  <a:srgbClr val="00FF00"/>
                </a:highlight>
              </a:rPr>
              <a:t>Czujnik dynamiczny wizyjny (DVS)</a:t>
            </a:r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26E17D1A-E9E6-441F-E700-611D7712CD03}"/>
              </a:ext>
            </a:extLst>
          </p:cNvPr>
          <p:cNvSpPr txBox="1"/>
          <p:nvPr/>
        </p:nvSpPr>
        <p:spPr>
          <a:xfrm>
            <a:off x="6655981" y="967562"/>
            <a:ext cx="5252484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- działa w sposób znacząco różny od tradycyjnych kamer</a:t>
            </a:r>
          </a:p>
          <a:p>
            <a:endParaRPr lang="pl-PL" dirty="0"/>
          </a:p>
          <a:p>
            <a:r>
              <a:rPr lang="pl-PL" dirty="0"/>
              <a:t>- nie rejestruje obrazu w tradycyjny sposób, tj. nie dokonuje pełnego odświeżania klatki obrazu w stałych interwałach czasowych</a:t>
            </a:r>
          </a:p>
          <a:p>
            <a:endParaRPr lang="pl-PL" dirty="0"/>
          </a:p>
          <a:p>
            <a:r>
              <a:rPr lang="pl-PL" dirty="0"/>
              <a:t>- rejestruje tylko zmiany w scenie w postaci punktów, czyli miejsc, gdzie zachodzi zmiana intensywności światła</a:t>
            </a:r>
          </a:p>
          <a:p>
            <a:endParaRPr lang="pl-PL" dirty="0"/>
          </a:p>
          <a:p>
            <a:r>
              <a:rPr lang="pl-PL" dirty="0"/>
              <a:t>- działa </a:t>
            </a:r>
            <a:r>
              <a:rPr lang="pl-PL" b="1" dirty="0"/>
              <a:t>asynchronicznie</a:t>
            </a:r>
            <a:r>
              <a:rPr lang="pl-PL" dirty="0"/>
              <a:t>, co oznacza, że rejestruje zmiany w czasie rzeczywistym, gdy się zdarzają, bez potrzeby okresowego skanowania całego obrazu</a:t>
            </a:r>
          </a:p>
          <a:p>
            <a:endParaRPr lang="pl-PL" dirty="0"/>
          </a:p>
          <a:p>
            <a:r>
              <a:rPr lang="pl-PL" dirty="0"/>
              <a:t>- charakteryzuje się niskim poziomem szumu, co oznacza, że rejestruje zmiany tylko wtedy, gdy występują istotne zdarzenia, a nie przy każdej niewielkiej zmianie w scenie</a:t>
            </a:r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3BD033AF-BBD5-8330-BB71-CA82DFA9D0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8269" y="3924863"/>
            <a:ext cx="4435649" cy="2858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8665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ole tekstowe 2">
            <a:extLst>
              <a:ext uri="{FF2B5EF4-FFF2-40B4-BE49-F238E27FC236}">
                <a16:creationId xmlns:a16="http://schemas.microsoft.com/office/drawing/2014/main" id="{A54E595C-21E7-3381-D755-9C712681AA90}"/>
              </a:ext>
            </a:extLst>
          </p:cNvPr>
          <p:cNvSpPr txBox="1"/>
          <p:nvPr/>
        </p:nvSpPr>
        <p:spPr>
          <a:xfrm>
            <a:off x="520995" y="882502"/>
            <a:ext cx="1113228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dirty="0">
                <a:solidFill>
                  <a:srgbClr val="374151"/>
                </a:solidFill>
                <a:latin typeface="Söhne"/>
              </a:rPr>
              <a:t>E</a:t>
            </a:r>
            <a:r>
              <a:rPr lang="pl-PL" b="0" i="0" dirty="0">
                <a:solidFill>
                  <a:srgbClr val="374151"/>
                </a:solidFill>
                <a:effectLst/>
                <a:latin typeface="Söhne"/>
              </a:rPr>
              <a:t>misja sygnału (zwana również generowaniem </a:t>
            </a:r>
            <a:r>
              <a:rPr lang="pl-PL" b="1" i="0" dirty="0">
                <a:solidFill>
                  <a:srgbClr val="374151"/>
                </a:solidFill>
                <a:effectLst/>
                <a:latin typeface="Söhne"/>
              </a:rPr>
              <a:t>impulsu</a:t>
            </a:r>
            <a:r>
              <a:rPr lang="pl-PL" b="0" i="0" dirty="0">
                <a:solidFill>
                  <a:srgbClr val="374151"/>
                </a:solidFill>
                <a:effectLst/>
                <a:latin typeface="Söhne"/>
              </a:rPr>
              <a:t> lub </a:t>
            </a:r>
            <a:r>
              <a:rPr lang="pl-PL" b="1" i="0" dirty="0" err="1">
                <a:solidFill>
                  <a:srgbClr val="374151"/>
                </a:solidFill>
                <a:effectLst/>
                <a:latin typeface="Söhne"/>
              </a:rPr>
              <a:t>spike</a:t>
            </a:r>
            <a:r>
              <a:rPr lang="pl-PL" b="0" i="0" dirty="0">
                <a:solidFill>
                  <a:srgbClr val="374151"/>
                </a:solidFill>
                <a:effectLst/>
                <a:latin typeface="Söhne"/>
              </a:rPr>
              <a:t>) zachodzi w wyniku nagromadzenia odpowiedniej ilości ładunku elektrycznego. W skrócie, kiedy potencjał błony komórkowej neuronu osiąga pewien próg, neuron generuje impuls.</a:t>
            </a:r>
            <a:endParaRPr lang="pl-PL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1FD52C47-D2E5-8E3E-3EED-28DEEDC305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600" y="2652956"/>
            <a:ext cx="3426531" cy="1978067"/>
          </a:xfrm>
          <a:prstGeom prst="rect">
            <a:avLst/>
          </a:prstGeom>
        </p:spPr>
      </p:pic>
      <p:pic>
        <p:nvPicPr>
          <p:cNvPr id="7" name="Obraz 6">
            <a:extLst>
              <a:ext uri="{FF2B5EF4-FFF2-40B4-BE49-F238E27FC236}">
                <a16:creationId xmlns:a16="http://schemas.microsoft.com/office/drawing/2014/main" id="{9A8448D7-0A78-F4D4-41E9-CFC498E7D9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9140" y="1643606"/>
            <a:ext cx="3902817" cy="1574821"/>
          </a:xfrm>
          <a:prstGeom prst="rect">
            <a:avLst/>
          </a:prstGeom>
        </p:spPr>
      </p:pic>
      <p:sp>
        <p:nvSpPr>
          <p:cNvPr id="10" name="pole tekstowe 9">
            <a:extLst>
              <a:ext uri="{FF2B5EF4-FFF2-40B4-BE49-F238E27FC236}">
                <a16:creationId xmlns:a16="http://schemas.microsoft.com/office/drawing/2014/main" id="{D6256D73-F4AE-9A6F-036E-5EA9049EDF4C}"/>
              </a:ext>
            </a:extLst>
          </p:cNvPr>
          <p:cNvSpPr txBox="1"/>
          <p:nvPr/>
        </p:nvSpPr>
        <p:spPr>
          <a:xfrm>
            <a:off x="5061098" y="358318"/>
            <a:ext cx="52099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>
                <a:highlight>
                  <a:srgbClr val="00FF00"/>
                </a:highlight>
              </a:rPr>
              <a:t>Biologiczny neuron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129C83F8-99DE-E2E3-8B4E-1992420BBF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600" y="5116297"/>
            <a:ext cx="5764589" cy="1592847"/>
          </a:xfrm>
          <a:prstGeom prst="rect">
            <a:avLst/>
          </a:prstGeom>
        </p:spPr>
      </p:pic>
      <p:pic>
        <p:nvPicPr>
          <p:cNvPr id="6" name="Obraz 5">
            <a:extLst>
              <a:ext uri="{FF2B5EF4-FFF2-40B4-BE49-F238E27FC236}">
                <a16:creationId xmlns:a16="http://schemas.microsoft.com/office/drawing/2014/main" id="{AFD53A9A-B462-2CB6-2F3A-C743FE97BD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23733" y="5052169"/>
            <a:ext cx="4241530" cy="1327082"/>
          </a:xfrm>
          <a:prstGeom prst="rect">
            <a:avLst/>
          </a:prstGeom>
        </p:spPr>
      </p:pic>
      <p:sp>
        <p:nvSpPr>
          <p:cNvPr id="8" name="pole tekstowe 7">
            <a:extLst>
              <a:ext uri="{FF2B5EF4-FFF2-40B4-BE49-F238E27FC236}">
                <a16:creationId xmlns:a16="http://schemas.microsoft.com/office/drawing/2014/main" id="{EC563B13-0C1C-AB99-286A-2B2FC7E50914}"/>
              </a:ext>
            </a:extLst>
          </p:cNvPr>
          <p:cNvSpPr txBox="1"/>
          <p:nvPr/>
        </p:nvSpPr>
        <p:spPr>
          <a:xfrm>
            <a:off x="7623110" y="4631023"/>
            <a:ext cx="4152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- istotna jest zmiana bodźca</a:t>
            </a:r>
          </a:p>
        </p:txBody>
      </p:sp>
      <p:pic>
        <p:nvPicPr>
          <p:cNvPr id="12" name="Obraz 11" descr="Obraz zawierający linia, tekst, diagram, Wykres&#10;&#10;Opis wygenerowany automatycznie">
            <a:extLst>
              <a:ext uri="{FF2B5EF4-FFF2-40B4-BE49-F238E27FC236}">
                <a16:creationId xmlns:a16="http://schemas.microsoft.com/office/drawing/2014/main" id="{F3D0FB9E-5C49-102A-99B3-EB06A87741E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5028" y="2853396"/>
            <a:ext cx="2637184" cy="1244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6622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>
            <a:extLst>
              <a:ext uri="{FF2B5EF4-FFF2-40B4-BE49-F238E27FC236}">
                <a16:creationId xmlns:a16="http://schemas.microsoft.com/office/drawing/2014/main" id="{AE4D0372-876A-9529-ACA0-882BBEC355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359" y="187762"/>
            <a:ext cx="11607282" cy="5940622"/>
          </a:xfrm>
          <a:prstGeom prst="rect">
            <a:avLst/>
          </a:prstGeom>
        </p:spPr>
      </p:pic>
      <p:sp>
        <p:nvSpPr>
          <p:cNvPr id="4" name="pole tekstowe 3">
            <a:extLst>
              <a:ext uri="{FF2B5EF4-FFF2-40B4-BE49-F238E27FC236}">
                <a16:creationId xmlns:a16="http://schemas.microsoft.com/office/drawing/2014/main" id="{386DF276-BBC4-E8DC-7AE9-B040B8CBC884}"/>
              </a:ext>
            </a:extLst>
          </p:cNvPr>
          <p:cNvSpPr txBox="1"/>
          <p:nvPr/>
        </p:nvSpPr>
        <p:spPr>
          <a:xfrm>
            <a:off x="744116" y="6023907"/>
            <a:ext cx="105583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900" dirty="0"/>
              <a:t>Time-Space, </a:t>
            </a:r>
            <a:r>
              <a:rPr lang="pl-PL" sz="900" dirty="0" err="1"/>
              <a:t>Spiking</a:t>
            </a:r>
            <a:r>
              <a:rPr lang="pl-PL" sz="900" dirty="0"/>
              <a:t> </a:t>
            </a:r>
          </a:p>
          <a:p>
            <a:r>
              <a:rPr lang="pl-PL" sz="900" dirty="0" err="1"/>
              <a:t>Neural</a:t>
            </a:r>
            <a:r>
              <a:rPr lang="pl-PL" sz="900" dirty="0"/>
              <a:t> Networks and </a:t>
            </a:r>
          </a:p>
          <a:p>
            <a:r>
              <a:rPr lang="pl-PL" sz="900" dirty="0"/>
              <a:t>Brain-</a:t>
            </a:r>
            <a:r>
              <a:rPr lang="pl-PL" sz="900" dirty="0" err="1"/>
              <a:t>Inspired</a:t>
            </a:r>
            <a:r>
              <a:rPr lang="pl-PL" sz="900" dirty="0"/>
              <a:t> </a:t>
            </a:r>
            <a:r>
              <a:rPr lang="pl-PL" sz="900" dirty="0" err="1"/>
              <a:t>Artificial</a:t>
            </a:r>
            <a:r>
              <a:rPr lang="pl-PL" sz="900" dirty="0"/>
              <a:t> </a:t>
            </a:r>
          </a:p>
          <a:p>
            <a:r>
              <a:rPr lang="pl-PL" sz="900" dirty="0" err="1"/>
              <a:t>Intelligence</a:t>
            </a:r>
            <a:r>
              <a:rPr lang="pl-PL" sz="900" dirty="0"/>
              <a:t>, Nikola K. </a:t>
            </a:r>
            <a:r>
              <a:rPr lang="pl-PL" sz="900" dirty="0" err="1"/>
              <a:t>Kasabov</a:t>
            </a:r>
            <a:endParaRPr lang="pl-PL" sz="900" dirty="0"/>
          </a:p>
        </p:txBody>
      </p:sp>
    </p:spTree>
    <p:extLst>
      <p:ext uri="{BB962C8B-B14F-4D97-AF65-F5344CB8AC3E}">
        <p14:creationId xmlns:p14="http://schemas.microsoft.com/office/powerpoint/2010/main" val="31487437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ole tekstowe 1">
            <a:extLst>
              <a:ext uri="{FF2B5EF4-FFF2-40B4-BE49-F238E27FC236}">
                <a16:creationId xmlns:a16="http://schemas.microsoft.com/office/drawing/2014/main" id="{7023B981-2336-F1AB-9075-DB9378F96A77}"/>
              </a:ext>
            </a:extLst>
          </p:cNvPr>
          <p:cNvSpPr txBox="1"/>
          <p:nvPr/>
        </p:nvSpPr>
        <p:spPr>
          <a:xfrm>
            <a:off x="4369981" y="159488"/>
            <a:ext cx="3242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>
                <a:highlight>
                  <a:srgbClr val="00FF00"/>
                </a:highlight>
              </a:rPr>
              <a:t>Jak zakodować obraz?</a:t>
            </a:r>
          </a:p>
        </p:txBody>
      </p:sp>
      <p:sp>
        <p:nvSpPr>
          <p:cNvPr id="3" name="pole tekstowe 2">
            <a:extLst>
              <a:ext uri="{FF2B5EF4-FFF2-40B4-BE49-F238E27FC236}">
                <a16:creationId xmlns:a16="http://schemas.microsoft.com/office/drawing/2014/main" id="{62355C48-501A-447F-CF5F-EF059A096501}"/>
              </a:ext>
            </a:extLst>
          </p:cNvPr>
          <p:cNvSpPr txBox="1"/>
          <p:nvPr/>
        </p:nvSpPr>
        <p:spPr>
          <a:xfrm>
            <a:off x="297711" y="978195"/>
            <a:ext cx="2498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>
                <a:highlight>
                  <a:srgbClr val="FFFF00"/>
                </a:highlight>
              </a:rPr>
              <a:t>Kodowanie Poissona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pole tekstowe 3">
                <a:extLst>
                  <a:ext uri="{FF2B5EF4-FFF2-40B4-BE49-F238E27FC236}">
                    <a16:creationId xmlns:a16="http://schemas.microsoft.com/office/drawing/2014/main" id="{7BAE6524-AC5E-C871-B3B6-A881567E320C}"/>
                  </a:ext>
                </a:extLst>
              </p:cNvPr>
              <p:cNvSpPr txBox="1"/>
              <p:nvPr/>
            </p:nvSpPr>
            <p:spPr>
              <a:xfrm>
                <a:off x="404037" y="1467294"/>
                <a:ext cx="5613991" cy="27276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l-PL" dirty="0"/>
                  <a:t>- Załóżmy, że mamy obraz w skali szarości (0-255) i chcemy zakodować wartość pikselu na danej pozycji; powiedzmy że jest to 32.</a:t>
                </a:r>
              </a:p>
              <a:p>
                <a:r>
                  <a:rPr lang="pl-PL" dirty="0"/>
                  <a:t>- Normalizujemy tę wartość: r = 32/256 = 0.125</a:t>
                </a:r>
              </a:p>
              <a:p>
                <a:r>
                  <a:rPr lang="pl-PL" dirty="0"/>
                  <a:t>- Zakładamy czas trwania sygnału, przykładowo T = 1s.</a:t>
                </a:r>
              </a:p>
              <a:p>
                <a:r>
                  <a:rPr lang="pl-PL" dirty="0"/>
                  <a:t>- Zakładamy krok czasowy, przykładowo </a:t>
                </a:r>
                <a:r>
                  <a:rPr lang="pl-PL" dirty="0" err="1"/>
                  <a:t>dt</a:t>
                </a:r>
                <a:r>
                  <a:rPr lang="pl-PL" dirty="0"/>
                  <a:t> = 0.001s.</a:t>
                </a:r>
              </a:p>
              <a:p>
                <a:r>
                  <a:rPr lang="pl-PL" dirty="0"/>
                  <a:t>- Wyznaczamy liczbę impulsów: r*T/</a:t>
                </a:r>
                <a:r>
                  <a:rPr lang="pl-PL" dirty="0" err="1"/>
                  <a:t>dt</a:t>
                </a:r>
                <a:r>
                  <a:rPr lang="pl-PL" dirty="0"/>
                  <a:t> = 125</a:t>
                </a:r>
              </a:p>
              <a:p>
                <a:r>
                  <a:rPr lang="pl-PL" dirty="0"/>
                  <a:t>- Prawdopodobieństwo pojawienia się n impulsów w czasie </a:t>
                </a:r>
                <a14:m>
                  <m:oMath xmlns:m="http://schemas.openxmlformats.org/officeDocument/2006/math">
                    <m:r>
                      <a:rPr lang="pl-PL" i="1">
                        <a:latin typeface="Cambria Math" panose="02040503050406030204" pitchFamily="18" charset="0"/>
                      </a:rPr>
                      <m:t>∆</m:t>
                    </m:r>
                    <m:r>
                      <a:rPr lang="pl-PL" i="1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pl-PL" dirty="0"/>
                  <a:t> wynosi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l-PL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pl-PL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𝑒</m:t>
                        </m:r>
                      </m:e>
                      <m:sup>
                        <m:r>
                          <a:rPr lang="pl-PL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pl-PL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  <m:r>
                          <a:rPr lang="pl-PL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∆</m:t>
                        </m:r>
                        <m:r>
                          <a:rPr lang="pl-PL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p>
                    </m:sSup>
                    <m:f>
                      <m:fPr>
                        <m:ctrlPr>
                          <a:rPr lang="pl-PL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pl-PL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pl-PL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pl-PL" sz="18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𝑟</m:t>
                                </m:r>
                                <m:r>
                                  <a:rPr lang="pl-PL" sz="18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∆</m:t>
                                </m:r>
                                <m:r>
                                  <a:rPr lang="pl-PL" sz="18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  <m:sup>
                            <m:r>
                              <a:rPr lang="pl-PL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sup>
                        </m:sSup>
                      </m:num>
                      <m:den>
                        <m:r>
                          <a:rPr lang="pl-PL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  <m:r>
                          <a:rPr lang="pl-PL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!</m:t>
                        </m:r>
                      </m:den>
                    </m:f>
                  </m:oMath>
                </a14:m>
                <a:endParaRPr lang="pl-PL" dirty="0"/>
              </a:p>
            </p:txBody>
          </p:sp>
        </mc:Choice>
        <mc:Fallback xmlns="">
          <p:sp>
            <p:nvSpPr>
              <p:cNvPr id="4" name="pole tekstowe 3">
                <a:extLst>
                  <a:ext uri="{FF2B5EF4-FFF2-40B4-BE49-F238E27FC236}">
                    <a16:creationId xmlns:a16="http://schemas.microsoft.com/office/drawing/2014/main" id="{7BAE6524-AC5E-C871-B3B6-A881567E32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037" y="1467294"/>
                <a:ext cx="5613991" cy="2727606"/>
              </a:xfrm>
              <a:prstGeom prst="rect">
                <a:avLst/>
              </a:prstGeom>
              <a:blipFill>
                <a:blip r:embed="rId2"/>
                <a:stretch>
                  <a:fillRect l="-869" t="-1342" r="-1412" b="-671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pole tekstowe 4">
            <a:extLst>
              <a:ext uri="{FF2B5EF4-FFF2-40B4-BE49-F238E27FC236}">
                <a16:creationId xmlns:a16="http://schemas.microsoft.com/office/drawing/2014/main" id="{7B54E89B-6C86-668C-0346-B91E2ACF06D8}"/>
              </a:ext>
            </a:extLst>
          </p:cNvPr>
          <p:cNvSpPr txBox="1"/>
          <p:nvPr/>
        </p:nvSpPr>
        <p:spPr>
          <a:xfrm>
            <a:off x="531628" y="4561367"/>
            <a:ext cx="492287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Konsekwencje:</a:t>
            </a:r>
          </a:p>
          <a:p>
            <a:r>
              <a:rPr lang="pl-PL" dirty="0"/>
              <a:t>- Dwie identyczne wartości pikseli mogą (i zazwyczaj będą) mieć odmienny profil impulsów</a:t>
            </a:r>
          </a:p>
          <a:p>
            <a:r>
              <a:rPr lang="pl-PL" dirty="0"/>
              <a:t>- Tutaj nacisk kładziemy przede wszystkim na ilość impulsów a nie kiedy one konkretnie wystąpiły.</a:t>
            </a:r>
          </a:p>
          <a:p>
            <a:r>
              <a:rPr lang="pl-PL" dirty="0"/>
              <a:t>- Większe wartości pikseli będą prowadzić do większej ilości impulsów</a:t>
            </a:r>
          </a:p>
          <a:p>
            <a:endParaRPr lang="pl-PL" dirty="0"/>
          </a:p>
          <a:p>
            <a:r>
              <a:rPr lang="pl-PL" dirty="0"/>
              <a:t> </a:t>
            </a:r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7D1463DD-7B7C-8814-F6EE-9C1E9C8DB0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5071" y="1467294"/>
            <a:ext cx="5170156" cy="4530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9882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ole tekstowe 1">
            <a:extLst>
              <a:ext uri="{FF2B5EF4-FFF2-40B4-BE49-F238E27FC236}">
                <a16:creationId xmlns:a16="http://schemas.microsoft.com/office/drawing/2014/main" id="{7023B981-2336-F1AB-9075-DB9378F96A77}"/>
              </a:ext>
            </a:extLst>
          </p:cNvPr>
          <p:cNvSpPr txBox="1"/>
          <p:nvPr/>
        </p:nvSpPr>
        <p:spPr>
          <a:xfrm>
            <a:off x="4369981" y="159488"/>
            <a:ext cx="3242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>
                <a:highlight>
                  <a:srgbClr val="00FF00"/>
                </a:highlight>
              </a:rPr>
              <a:t>Jak zakodować obraz?</a:t>
            </a:r>
          </a:p>
        </p:txBody>
      </p:sp>
      <p:sp>
        <p:nvSpPr>
          <p:cNvPr id="3" name="pole tekstowe 2">
            <a:extLst>
              <a:ext uri="{FF2B5EF4-FFF2-40B4-BE49-F238E27FC236}">
                <a16:creationId xmlns:a16="http://schemas.microsoft.com/office/drawing/2014/main" id="{62355C48-501A-447F-CF5F-EF059A096501}"/>
              </a:ext>
            </a:extLst>
          </p:cNvPr>
          <p:cNvSpPr txBox="1"/>
          <p:nvPr/>
        </p:nvSpPr>
        <p:spPr>
          <a:xfrm>
            <a:off x="297711" y="978195"/>
            <a:ext cx="4582633" cy="369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 err="1">
                <a:highlight>
                  <a:srgbClr val="FFFF00"/>
                </a:highlight>
              </a:rPr>
              <a:t>Rank</a:t>
            </a:r>
            <a:r>
              <a:rPr lang="pl-PL" dirty="0">
                <a:highlight>
                  <a:srgbClr val="FFFF00"/>
                </a:highlight>
              </a:rPr>
              <a:t> Order </a:t>
            </a:r>
            <a:r>
              <a:rPr lang="pl-PL" dirty="0" err="1">
                <a:highlight>
                  <a:srgbClr val="FFFF00"/>
                </a:highlight>
              </a:rPr>
              <a:t>Coding</a:t>
            </a:r>
            <a:r>
              <a:rPr lang="pl-PL" dirty="0">
                <a:highlight>
                  <a:srgbClr val="FFFF00"/>
                </a:highlight>
              </a:rPr>
              <a:t> (ROC); </a:t>
            </a:r>
            <a:r>
              <a:rPr lang="pl-PL" dirty="0" err="1">
                <a:highlight>
                  <a:srgbClr val="FFFF00"/>
                </a:highlight>
              </a:rPr>
              <a:t>temporal</a:t>
            </a:r>
            <a:r>
              <a:rPr lang="pl-PL" dirty="0">
                <a:highlight>
                  <a:srgbClr val="FFFF00"/>
                </a:highlight>
              </a:rPr>
              <a:t> </a:t>
            </a:r>
            <a:r>
              <a:rPr lang="pl-PL" dirty="0" err="1">
                <a:highlight>
                  <a:srgbClr val="FFFF00"/>
                </a:highlight>
              </a:rPr>
              <a:t>coding</a:t>
            </a:r>
            <a:endParaRPr lang="pl-PL" dirty="0">
              <a:highlight>
                <a:srgbClr val="FFFF00"/>
              </a:highlight>
            </a:endParaRPr>
          </a:p>
        </p:txBody>
      </p:sp>
      <p:sp>
        <p:nvSpPr>
          <p:cNvPr id="4" name="pole tekstowe 3">
            <a:extLst>
              <a:ext uri="{FF2B5EF4-FFF2-40B4-BE49-F238E27FC236}">
                <a16:creationId xmlns:a16="http://schemas.microsoft.com/office/drawing/2014/main" id="{7BAE6524-AC5E-C871-B3B6-A881567E320C}"/>
              </a:ext>
            </a:extLst>
          </p:cNvPr>
          <p:cNvSpPr txBox="1"/>
          <p:nvPr/>
        </p:nvSpPr>
        <p:spPr>
          <a:xfrm>
            <a:off x="404037" y="1467294"/>
            <a:ext cx="56139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- Informacja jest kodowana w postaci kolejności wystąpienia impulsów.</a:t>
            </a:r>
          </a:p>
          <a:p>
            <a:r>
              <a:rPr lang="pl-PL" dirty="0"/>
              <a:t>- Pierwszy impuls odpowiada największej wartości itd.</a:t>
            </a:r>
          </a:p>
          <a:p>
            <a:r>
              <a:rPr lang="pl-PL" dirty="0"/>
              <a:t>- Produkuje tylko jeden impuls dla jednej wartości.</a:t>
            </a:r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7B54E89B-6C86-668C-0346-B91E2ACF06D8}"/>
              </a:ext>
            </a:extLst>
          </p:cNvPr>
          <p:cNvSpPr txBox="1"/>
          <p:nvPr/>
        </p:nvSpPr>
        <p:spPr>
          <a:xfrm>
            <a:off x="424715" y="3317809"/>
            <a:ext cx="383937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 err="1">
                <a:highlight>
                  <a:srgbClr val="FFFF00"/>
                </a:highlight>
              </a:rPr>
              <a:t>Population</a:t>
            </a:r>
            <a:r>
              <a:rPr lang="pl-PL" dirty="0">
                <a:highlight>
                  <a:srgbClr val="FFFF00"/>
                </a:highlight>
              </a:rPr>
              <a:t> </a:t>
            </a:r>
            <a:r>
              <a:rPr lang="pl-PL" dirty="0" err="1">
                <a:highlight>
                  <a:srgbClr val="FFFF00"/>
                </a:highlight>
              </a:rPr>
              <a:t>Rank</a:t>
            </a:r>
            <a:r>
              <a:rPr lang="pl-PL" dirty="0">
                <a:highlight>
                  <a:srgbClr val="FFFF00"/>
                </a:highlight>
              </a:rPr>
              <a:t> Order </a:t>
            </a:r>
            <a:r>
              <a:rPr lang="pl-PL" dirty="0" err="1">
                <a:highlight>
                  <a:srgbClr val="FFFF00"/>
                </a:highlight>
              </a:rPr>
              <a:t>Coding</a:t>
            </a:r>
            <a:r>
              <a:rPr lang="pl-PL" dirty="0">
                <a:highlight>
                  <a:srgbClr val="FFFF00"/>
                </a:highlight>
              </a:rPr>
              <a:t> (POC)</a:t>
            </a:r>
          </a:p>
          <a:p>
            <a:r>
              <a:rPr lang="pl-PL" dirty="0"/>
              <a:t> - koduje jedną wartość do wielu neuronów </a:t>
            </a:r>
          </a:p>
          <a:p>
            <a:r>
              <a:rPr lang="pl-PL" dirty="0"/>
              <a:t>- neurony mają nakładające się pola recepcyjne modelowane funkcjami </a:t>
            </a:r>
            <a:r>
              <a:rPr lang="pl-PL" dirty="0" err="1"/>
              <a:t>gaussa</a:t>
            </a:r>
            <a:endParaRPr lang="pl-PL" dirty="0"/>
          </a:p>
          <a:p>
            <a:r>
              <a:rPr lang="pl-PL" dirty="0"/>
              <a:t>- pierwszy impuls generuje ten neuron którego przynależność do jego pola recepcyjnego jest największa dla danej wartości</a:t>
            </a:r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7D1463DD-7B7C-8814-F6EE-9C1E9C8DB0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5071" y="1467294"/>
            <a:ext cx="5170156" cy="4530371"/>
          </a:xfrm>
          <a:prstGeom prst="rect">
            <a:avLst/>
          </a:prstGeom>
        </p:spPr>
      </p:pic>
      <p:pic>
        <p:nvPicPr>
          <p:cNvPr id="8" name="Obraz 7">
            <a:extLst>
              <a:ext uri="{FF2B5EF4-FFF2-40B4-BE49-F238E27FC236}">
                <a16:creationId xmlns:a16="http://schemas.microsoft.com/office/drawing/2014/main" id="{441521CD-4D57-E24A-101F-7A1745CB28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0138" y="613878"/>
            <a:ext cx="5775839" cy="5254959"/>
          </a:xfrm>
          <a:prstGeom prst="rect">
            <a:avLst/>
          </a:prstGeom>
        </p:spPr>
      </p:pic>
      <p:pic>
        <p:nvPicPr>
          <p:cNvPr id="9" name="Obraz 8">
            <a:extLst>
              <a:ext uri="{FF2B5EF4-FFF2-40B4-BE49-F238E27FC236}">
                <a16:creationId xmlns:a16="http://schemas.microsoft.com/office/drawing/2014/main" id="{B96B631A-B004-2219-AEB4-78084F3B82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9981" y="3241358"/>
            <a:ext cx="1031991" cy="2339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5286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>
            <a:extLst>
              <a:ext uri="{FF2B5EF4-FFF2-40B4-BE49-F238E27FC236}">
                <a16:creationId xmlns:a16="http://schemas.microsoft.com/office/drawing/2014/main" id="{BAC162BE-BCAF-E97D-0DC2-8BBBE65173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347" y="1592048"/>
            <a:ext cx="6255018" cy="2693525"/>
          </a:xfrm>
          <a:prstGeom prst="rect">
            <a:avLst/>
          </a:prstGeom>
        </p:spPr>
      </p:pic>
      <p:sp>
        <p:nvSpPr>
          <p:cNvPr id="3" name="pole tekstowe 2">
            <a:extLst>
              <a:ext uri="{FF2B5EF4-FFF2-40B4-BE49-F238E27FC236}">
                <a16:creationId xmlns:a16="http://schemas.microsoft.com/office/drawing/2014/main" id="{D85B27B3-F438-BF67-AD0A-DD47E6FEABED}"/>
              </a:ext>
            </a:extLst>
          </p:cNvPr>
          <p:cNvSpPr txBox="1"/>
          <p:nvPr/>
        </p:nvSpPr>
        <p:spPr>
          <a:xfrm>
            <a:off x="4901609" y="531628"/>
            <a:ext cx="17012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 err="1">
                <a:highlight>
                  <a:srgbClr val="00FF00"/>
                </a:highlight>
              </a:rPr>
              <a:t>Spike</a:t>
            </a:r>
            <a:r>
              <a:rPr lang="pl-PL" dirty="0">
                <a:highlight>
                  <a:srgbClr val="00FF00"/>
                </a:highlight>
              </a:rPr>
              <a:t> CNN</a:t>
            </a:r>
          </a:p>
        </p:txBody>
      </p:sp>
      <p:sp>
        <p:nvSpPr>
          <p:cNvPr id="4" name="pole tekstowe 3">
            <a:extLst>
              <a:ext uri="{FF2B5EF4-FFF2-40B4-BE49-F238E27FC236}">
                <a16:creationId xmlns:a16="http://schemas.microsoft.com/office/drawing/2014/main" id="{58B9343B-2632-06F4-3367-16E141B2B164}"/>
              </a:ext>
            </a:extLst>
          </p:cNvPr>
          <p:cNvSpPr txBox="1"/>
          <p:nvPr/>
        </p:nvSpPr>
        <p:spPr>
          <a:xfrm>
            <a:off x="1148317" y="4528789"/>
            <a:ext cx="5161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Bio-Inspired Spiking Convolutional Neural Network using Layer-wise Sparse Coding and STDP Learning</a:t>
            </a:r>
            <a:r>
              <a:rPr lang="pl-PL" sz="900" dirty="0"/>
              <a:t>, </a:t>
            </a:r>
            <a:r>
              <a:rPr lang="pl-PL" sz="900" dirty="0" err="1"/>
              <a:t>Tavanaei</a:t>
            </a:r>
            <a:endParaRPr lang="pl-PL" sz="900" dirty="0"/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025AA103-BD6A-3DD8-B13E-AC7610A703E6}"/>
              </a:ext>
            </a:extLst>
          </p:cNvPr>
          <p:cNvSpPr txBox="1"/>
          <p:nvPr/>
        </p:nvSpPr>
        <p:spPr>
          <a:xfrm>
            <a:off x="7018283" y="1023730"/>
            <a:ext cx="495837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- warstwa </a:t>
            </a:r>
            <a:r>
              <a:rPr lang="pl-PL" dirty="0" err="1"/>
              <a:t>konwolucyjna</a:t>
            </a:r>
            <a:r>
              <a:rPr lang="pl-PL" dirty="0"/>
              <a:t> stosuje </a:t>
            </a:r>
            <a:r>
              <a:rPr lang="pl-PL" b="1" dirty="0" err="1"/>
              <a:t>weight</a:t>
            </a:r>
            <a:r>
              <a:rPr lang="pl-PL" b="1" dirty="0"/>
              <a:t> </a:t>
            </a:r>
            <a:r>
              <a:rPr lang="pl-PL" b="1" dirty="0" err="1"/>
              <a:t>sharing</a:t>
            </a:r>
            <a:r>
              <a:rPr lang="pl-PL" b="1" dirty="0"/>
              <a:t> </a:t>
            </a:r>
            <a:r>
              <a:rPr lang="pl-PL" dirty="0"/>
              <a:t>żeby zredukować liczbę parametrów (tak jak zwykła CNN)</a:t>
            </a:r>
          </a:p>
          <a:p>
            <a:r>
              <a:rPr lang="pl-PL" b="1" dirty="0"/>
              <a:t> </a:t>
            </a:r>
          </a:p>
          <a:p>
            <a:r>
              <a:rPr lang="pl-PL" b="1" dirty="0"/>
              <a:t>- </a:t>
            </a:r>
            <a:r>
              <a:rPr lang="pl-PL" dirty="0"/>
              <a:t>tutaj jednak nie są przetwarzane pojedyncze wartości rzeczywiste ale </a:t>
            </a:r>
            <a:r>
              <a:rPr lang="pl-PL" b="1" dirty="0" err="1"/>
              <a:t>spike</a:t>
            </a:r>
            <a:r>
              <a:rPr lang="pl-PL" b="1" dirty="0"/>
              <a:t> </a:t>
            </a:r>
            <a:r>
              <a:rPr lang="pl-PL" b="1" dirty="0" err="1"/>
              <a:t>trains</a:t>
            </a:r>
            <a:endParaRPr lang="pl-PL" b="1" dirty="0"/>
          </a:p>
          <a:p>
            <a:endParaRPr lang="pl-PL" b="1" dirty="0"/>
          </a:p>
          <a:p>
            <a:r>
              <a:rPr lang="pl-PL" b="1" dirty="0"/>
              <a:t>- </a:t>
            </a:r>
            <a:r>
              <a:rPr lang="pl-PL" dirty="0"/>
              <a:t>obraz reprezentowany jest jako zbiór tych </a:t>
            </a:r>
            <a:r>
              <a:rPr lang="pl-PL" dirty="0" err="1"/>
              <a:t>spike</a:t>
            </a:r>
            <a:r>
              <a:rPr lang="pl-PL" dirty="0"/>
              <a:t> </a:t>
            </a:r>
            <a:r>
              <a:rPr lang="pl-PL" dirty="0" err="1"/>
              <a:t>trains</a:t>
            </a:r>
            <a:endParaRPr lang="pl-PL" dirty="0"/>
          </a:p>
          <a:p>
            <a:endParaRPr lang="pl-PL" dirty="0"/>
          </a:p>
          <a:p>
            <a:r>
              <a:rPr lang="pl-PL" b="1" dirty="0" err="1"/>
              <a:t>Konwolucja</a:t>
            </a:r>
            <a:r>
              <a:rPr lang="pl-PL" b="1" dirty="0"/>
              <a:t>:</a:t>
            </a:r>
          </a:p>
          <a:p>
            <a:r>
              <a:rPr lang="pl-PL" dirty="0"/>
              <a:t>- D filtrów niezależnie operuje na zdjęciu przez określony przedział czasowy </a:t>
            </a:r>
          </a:p>
          <a:p>
            <a:endParaRPr lang="pl-PL" dirty="0"/>
          </a:p>
          <a:p>
            <a:r>
              <a:rPr lang="pl-PL" b="1" dirty="0" err="1"/>
              <a:t>Pooling</a:t>
            </a:r>
            <a:endParaRPr lang="pl-PL" b="1" dirty="0"/>
          </a:p>
          <a:p>
            <a:r>
              <a:rPr lang="pl-PL" dirty="0"/>
              <a:t>- wybieramy neurony z największą aktywnością w danym obszarze (ta może być określona np. za pomocą ich </a:t>
            </a:r>
            <a:r>
              <a:rPr lang="pl-PL" dirty="0" err="1"/>
              <a:t>spike</a:t>
            </a:r>
            <a:r>
              <a:rPr lang="pl-PL" dirty="0"/>
              <a:t> </a:t>
            </a:r>
            <a:r>
              <a:rPr lang="pl-PL" dirty="0" err="1"/>
              <a:t>rate</a:t>
            </a:r>
            <a:r>
              <a:rPr lang="pl-PL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6051266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ole tekstowe 8">
            <a:extLst>
              <a:ext uri="{FF2B5EF4-FFF2-40B4-BE49-F238E27FC236}">
                <a16:creationId xmlns:a16="http://schemas.microsoft.com/office/drawing/2014/main" id="{79942551-BA39-CF7D-CC5E-2F3A1ACD040A}"/>
              </a:ext>
            </a:extLst>
          </p:cNvPr>
          <p:cNvSpPr txBox="1"/>
          <p:nvPr/>
        </p:nvSpPr>
        <p:spPr>
          <a:xfrm>
            <a:off x="5611333" y="522399"/>
            <a:ext cx="6097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dirty="0" err="1">
                <a:highlight>
                  <a:srgbClr val="00FF00"/>
                </a:highlight>
              </a:rPr>
              <a:t>Spike</a:t>
            </a:r>
            <a:r>
              <a:rPr lang="pl-PL" dirty="0">
                <a:highlight>
                  <a:srgbClr val="00FF00"/>
                </a:highlight>
              </a:rPr>
              <a:t> CNN</a:t>
            </a:r>
          </a:p>
        </p:txBody>
      </p:sp>
      <p:sp>
        <p:nvSpPr>
          <p:cNvPr id="11" name="pole tekstowe 10">
            <a:extLst>
              <a:ext uri="{FF2B5EF4-FFF2-40B4-BE49-F238E27FC236}">
                <a16:creationId xmlns:a16="http://schemas.microsoft.com/office/drawing/2014/main" id="{F211D3A3-D104-8176-2CB9-268E4F25D953}"/>
              </a:ext>
            </a:extLst>
          </p:cNvPr>
          <p:cNvSpPr txBox="1"/>
          <p:nvPr/>
        </p:nvSpPr>
        <p:spPr>
          <a:xfrm>
            <a:off x="864654" y="5656115"/>
            <a:ext cx="609777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900" dirty="0" err="1"/>
              <a:t>Effective</a:t>
            </a:r>
            <a:r>
              <a:rPr lang="pl-PL" sz="900" dirty="0"/>
              <a:t> Conversion of a </a:t>
            </a:r>
            <a:r>
              <a:rPr lang="pl-PL" sz="900" dirty="0" err="1"/>
              <a:t>Convolutional</a:t>
            </a:r>
            <a:r>
              <a:rPr lang="pl-PL" sz="900" dirty="0"/>
              <a:t> </a:t>
            </a:r>
            <a:r>
              <a:rPr lang="pl-PL" sz="900" dirty="0" err="1"/>
              <a:t>Neural</a:t>
            </a:r>
            <a:r>
              <a:rPr lang="pl-PL" sz="900" dirty="0"/>
              <a:t> Network </a:t>
            </a:r>
            <a:r>
              <a:rPr lang="pl-PL" sz="900" dirty="0" err="1"/>
              <a:t>into</a:t>
            </a:r>
            <a:r>
              <a:rPr lang="pl-PL" sz="900" dirty="0"/>
              <a:t> a </a:t>
            </a:r>
            <a:r>
              <a:rPr lang="pl-PL" sz="900" dirty="0" err="1"/>
              <a:t>Spiking</a:t>
            </a:r>
            <a:r>
              <a:rPr lang="pl-PL" sz="900" dirty="0"/>
              <a:t> </a:t>
            </a:r>
            <a:r>
              <a:rPr lang="pl-PL" sz="900" dirty="0" err="1"/>
              <a:t>Neural</a:t>
            </a:r>
            <a:r>
              <a:rPr lang="pl-PL" sz="900" dirty="0"/>
              <a:t> Network for Image </a:t>
            </a:r>
            <a:r>
              <a:rPr lang="pl-PL" sz="900" dirty="0" err="1"/>
              <a:t>Recognition</a:t>
            </a:r>
            <a:r>
              <a:rPr lang="pl-PL" sz="900" dirty="0"/>
              <a:t> </a:t>
            </a:r>
            <a:r>
              <a:rPr lang="pl-PL" sz="900" dirty="0" err="1"/>
              <a:t>Tasks</a:t>
            </a:r>
            <a:r>
              <a:rPr lang="pl-PL" sz="900" dirty="0"/>
              <a:t>, </a:t>
            </a:r>
            <a:r>
              <a:rPr lang="pl-PL" sz="900" dirty="0" err="1"/>
              <a:t>Ngu</a:t>
            </a:r>
            <a:endParaRPr lang="pl-PL" sz="900" dirty="0"/>
          </a:p>
        </p:txBody>
      </p:sp>
      <p:pic>
        <p:nvPicPr>
          <p:cNvPr id="10" name="Obraz 9">
            <a:extLst>
              <a:ext uri="{FF2B5EF4-FFF2-40B4-BE49-F238E27FC236}">
                <a16:creationId xmlns:a16="http://schemas.microsoft.com/office/drawing/2014/main" id="{4FE2E124-2AC9-75B9-E509-C5BB62CB6D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654" y="1163694"/>
            <a:ext cx="6573362" cy="4220457"/>
          </a:xfrm>
          <a:prstGeom prst="rect">
            <a:avLst/>
          </a:prstGeom>
        </p:spPr>
      </p:pic>
      <p:sp>
        <p:nvSpPr>
          <p:cNvPr id="12" name="pole tekstowe 11">
            <a:extLst>
              <a:ext uri="{FF2B5EF4-FFF2-40B4-BE49-F238E27FC236}">
                <a16:creationId xmlns:a16="http://schemas.microsoft.com/office/drawing/2014/main" id="{EE39F1EF-568F-2BB1-2AA8-B26F746F6BE2}"/>
              </a:ext>
            </a:extLst>
          </p:cNvPr>
          <p:cNvSpPr txBox="1"/>
          <p:nvPr/>
        </p:nvSpPr>
        <p:spPr>
          <a:xfrm>
            <a:off x="8660219" y="707065"/>
            <a:ext cx="266712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Trenowanie SNN</a:t>
            </a:r>
          </a:p>
          <a:p>
            <a:endParaRPr lang="pl-PL" dirty="0"/>
          </a:p>
          <a:p>
            <a:r>
              <a:rPr lang="pl-PL" dirty="0"/>
              <a:t>- metody inspirowane biologią</a:t>
            </a:r>
          </a:p>
          <a:p>
            <a:endParaRPr lang="pl-PL" dirty="0"/>
          </a:p>
          <a:p>
            <a:r>
              <a:rPr lang="pl-PL" dirty="0"/>
              <a:t>- wsteczna propagacja ale z uwzględnieniem charakteru danych (impulsów)</a:t>
            </a:r>
          </a:p>
          <a:p>
            <a:endParaRPr lang="pl-PL" dirty="0"/>
          </a:p>
          <a:p>
            <a:r>
              <a:rPr lang="pl-PL" dirty="0"/>
              <a:t>- konwersja ANN – SNN </a:t>
            </a:r>
          </a:p>
        </p:txBody>
      </p:sp>
      <p:sp>
        <p:nvSpPr>
          <p:cNvPr id="13" name="pole tekstowe 12">
            <a:extLst>
              <a:ext uri="{FF2B5EF4-FFF2-40B4-BE49-F238E27FC236}">
                <a16:creationId xmlns:a16="http://schemas.microsoft.com/office/drawing/2014/main" id="{BDF5CDFA-F6A3-83E7-7753-0E32DEACB259}"/>
              </a:ext>
            </a:extLst>
          </p:cNvPr>
          <p:cNvSpPr txBox="1"/>
          <p:nvPr/>
        </p:nvSpPr>
        <p:spPr>
          <a:xfrm>
            <a:off x="8332237" y="4450702"/>
            <a:ext cx="357362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 err="1"/>
              <a:t>Hebb</a:t>
            </a:r>
            <a:r>
              <a:rPr lang="pl-PL" dirty="0"/>
              <a:t>: </a:t>
            </a:r>
          </a:p>
          <a:p>
            <a:r>
              <a:rPr lang="pl-PL" dirty="0"/>
              <a:t>- </a:t>
            </a:r>
            <a:r>
              <a:rPr lang="en-US" dirty="0"/>
              <a:t>"Neurons that fire together, wire together" </a:t>
            </a:r>
            <a:endParaRPr lang="pl-PL" dirty="0"/>
          </a:p>
          <a:p>
            <a:r>
              <a:rPr lang="pl-PL" dirty="0"/>
              <a:t>- Jeśli aktywacja jednego neuronu często współwystępuje z aktywacją drugiego, to połączenie między nimi staje się silniejsze.</a:t>
            </a:r>
          </a:p>
        </p:txBody>
      </p:sp>
    </p:spTree>
    <p:extLst>
      <p:ext uri="{BB962C8B-B14F-4D97-AF65-F5344CB8AC3E}">
        <p14:creationId xmlns:p14="http://schemas.microsoft.com/office/powerpoint/2010/main" val="18546610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>
            <a:extLst>
              <a:ext uri="{FF2B5EF4-FFF2-40B4-BE49-F238E27FC236}">
                <a16:creationId xmlns:a16="http://schemas.microsoft.com/office/drawing/2014/main" id="{04F98430-92FC-4C98-C4E8-162A8DBF7D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013" y="647719"/>
            <a:ext cx="4884843" cy="3627434"/>
          </a:xfrm>
          <a:prstGeom prst="rect">
            <a:avLst/>
          </a:prstGeom>
        </p:spPr>
      </p:pic>
      <p:sp>
        <p:nvSpPr>
          <p:cNvPr id="5" name="pole tekstowe 4">
            <a:extLst>
              <a:ext uri="{FF2B5EF4-FFF2-40B4-BE49-F238E27FC236}">
                <a16:creationId xmlns:a16="http://schemas.microsoft.com/office/drawing/2014/main" id="{2A2B8EE8-ACDC-84A9-83BA-09DCE52D2E66}"/>
              </a:ext>
            </a:extLst>
          </p:cNvPr>
          <p:cNvSpPr txBox="1"/>
          <p:nvPr/>
        </p:nvSpPr>
        <p:spPr>
          <a:xfrm>
            <a:off x="650765" y="4732616"/>
            <a:ext cx="609777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900" b="0" i="0" dirty="0">
                <a:solidFill>
                  <a:srgbClr val="282828"/>
                </a:solidFill>
                <a:effectLst/>
                <a:latin typeface="MuseoSans"/>
              </a:rPr>
              <a:t>Neural Coding in Spiking Neural Networks: A Comparative Study for Robust Neuromorphic Systems</a:t>
            </a:r>
          </a:p>
        </p:txBody>
      </p:sp>
      <p:sp>
        <p:nvSpPr>
          <p:cNvPr id="8" name="pole tekstowe 7">
            <a:extLst>
              <a:ext uri="{FF2B5EF4-FFF2-40B4-BE49-F238E27FC236}">
                <a16:creationId xmlns:a16="http://schemas.microsoft.com/office/drawing/2014/main" id="{6A016B86-8A04-02B1-A8F3-DBDC97B0EEDC}"/>
              </a:ext>
            </a:extLst>
          </p:cNvPr>
          <p:cNvSpPr txBox="1"/>
          <p:nvPr/>
        </p:nvSpPr>
        <p:spPr>
          <a:xfrm>
            <a:off x="2772713" y="6177001"/>
            <a:ext cx="3837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>
                <a:hlinkClick r:id="rId3"/>
              </a:rPr>
              <a:t>.: BINDS lab : STDP </a:t>
            </a:r>
            <a:r>
              <a:rPr lang="pl-PL" dirty="0" err="1">
                <a:hlinkClick r:id="rId3"/>
              </a:rPr>
              <a:t>Main</a:t>
            </a:r>
            <a:r>
              <a:rPr lang="pl-PL" dirty="0">
                <a:hlinkClick r:id="rId3"/>
              </a:rPr>
              <a:t> :. (umass.edu)</a:t>
            </a:r>
            <a:endParaRPr lang="pl-PL" dirty="0"/>
          </a:p>
        </p:txBody>
      </p:sp>
      <p:sp>
        <p:nvSpPr>
          <p:cNvPr id="10" name="pole tekstowe 9">
            <a:extLst>
              <a:ext uri="{FF2B5EF4-FFF2-40B4-BE49-F238E27FC236}">
                <a16:creationId xmlns:a16="http://schemas.microsoft.com/office/drawing/2014/main" id="{2E0BA41B-6096-92DD-6F84-72C33575FBB0}"/>
              </a:ext>
            </a:extLst>
          </p:cNvPr>
          <p:cNvSpPr txBox="1"/>
          <p:nvPr/>
        </p:nvSpPr>
        <p:spPr>
          <a:xfrm>
            <a:off x="6496492" y="425302"/>
            <a:ext cx="546306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500"/>
              </a:spcBef>
              <a:spcAft>
                <a:spcPts val="1500"/>
              </a:spcAft>
            </a:pPr>
            <a:r>
              <a:rPr lang="pl-PL" sz="1800" b="1" dirty="0"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Neurony hamujące </a:t>
            </a:r>
            <a:r>
              <a:rPr lang="pl-PL" sz="1800" dirty="0"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są odpowiedzialne za hamowanie aktywacji innych neuronów w sieci. Ich główną funkcją jest kontrolowanie i regulowanie aktywności całej sieci neuronowej. Poprzez wysyłanie sygnałów hamujących, neurony hamujące mogą zmniejszać aktywację sąsiednich neuronów, co pomaga utrzymać równowagę aktywności w sieci. To jest istotne dla stabilności i precyzji działania sieci neuronowej.</a:t>
            </a:r>
            <a:endParaRPr lang="pl-PL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4" name="pole tekstowe 3">
            <a:extLst>
              <a:ext uri="{FF2B5EF4-FFF2-40B4-BE49-F238E27FC236}">
                <a16:creationId xmlns:a16="http://schemas.microsoft.com/office/drawing/2014/main" id="{E0F801DA-F56D-71B7-870A-B2DC8C03E006}"/>
              </a:ext>
            </a:extLst>
          </p:cNvPr>
          <p:cNvSpPr txBox="1"/>
          <p:nvPr/>
        </p:nvSpPr>
        <p:spPr>
          <a:xfrm>
            <a:off x="232448" y="4978946"/>
            <a:ext cx="609755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dirty="0"/>
              <a:t>informacje mogą przepływać zarówno od neuronów pobudzających do hamujących, jak i od neuronów hamujących do pobudzających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F7EB2576-58C9-0F26-D380-588C8E473E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1990" y="3047278"/>
            <a:ext cx="4752063" cy="3601507"/>
          </a:xfrm>
          <a:prstGeom prst="rect">
            <a:avLst/>
          </a:prstGeom>
        </p:spPr>
      </p:pic>
      <p:sp>
        <p:nvSpPr>
          <p:cNvPr id="9" name="pole tekstowe 8">
            <a:extLst>
              <a:ext uri="{FF2B5EF4-FFF2-40B4-BE49-F238E27FC236}">
                <a16:creationId xmlns:a16="http://schemas.microsoft.com/office/drawing/2014/main" id="{EF19EDB6-CAAF-BDBC-FCBE-AE37D891083A}"/>
              </a:ext>
            </a:extLst>
          </p:cNvPr>
          <p:cNvSpPr txBox="1"/>
          <p:nvPr/>
        </p:nvSpPr>
        <p:spPr>
          <a:xfrm>
            <a:off x="3538807" y="85972"/>
            <a:ext cx="3209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>
                <a:highlight>
                  <a:srgbClr val="00FF00"/>
                </a:highlight>
              </a:rPr>
              <a:t>Hamowanie oboczne</a:t>
            </a:r>
          </a:p>
        </p:txBody>
      </p:sp>
    </p:spTree>
    <p:extLst>
      <p:ext uri="{BB962C8B-B14F-4D97-AF65-F5344CB8AC3E}">
        <p14:creationId xmlns:p14="http://schemas.microsoft.com/office/powerpoint/2010/main" val="26354988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4">
            <a:extLst>
              <a:ext uri="{FF2B5EF4-FFF2-40B4-BE49-F238E27FC236}">
                <a16:creationId xmlns:a16="http://schemas.microsoft.com/office/drawing/2014/main" id="{32056A5C-25E7-D7C0-2781-4BC13D51FF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2900" y="1122904"/>
            <a:ext cx="7343775" cy="3439572"/>
          </a:xfrm>
          <a:prstGeom prst="rect">
            <a:avLst/>
          </a:prstGeom>
        </p:spPr>
      </p:pic>
      <p:pic>
        <p:nvPicPr>
          <p:cNvPr id="7" name="Obraz 6">
            <a:extLst>
              <a:ext uri="{FF2B5EF4-FFF2-40B4-BE49-F238E27FC236}">
                <a16:creationId xmlns:a16="http://schemas.microsoft.com/office/drawing/2014/main" id="{05A657F5-C28E-243B-DE71-1A5D143683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186" y="0"/>
            <a:ext cx="3292377" cy="6858000"/>
          </a:xfrm>
          <a:prstGeom prst="rect">
            <a:avLst/>
          </a:prstGeom>
        </p:spPr>
      </p:pic>
      <p:sp>
        <p:nvSpPr>
          <p:cNvPr id="9" name="pole tekstowe 8">
            <a:extLst>
              <a:ext uri="{FF2B5EF4-FFF2-40B4-BE49-F238E27FC236}">
                <a16:creationId xmlns:a16="http://schemas.microsoft.com/office/drawing/2014/main" id="{73BE88ED-D761-AD2B-1AE1-5B31A1AFCB6B}"/>
              </a:ext>
            </a:extLst>
          </p:cNvPr>
          <p:cNvSpPr txBox="1"/>
          <p:nvPr/>
        </p:nvSpPr>
        <p:spPr>
          <a:xfrm>
            <a:off x="5893836" y="4656176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1000" dirty="0"/>
              <a:t>A </a:t>
            </a:r>
            <a:r>
              <a:rPr lang="pl-PL" sz="1000" dirty="0" err="1"/>
              <a:t>Granger</a:t>
            </a:r>
            <a:r>
              <a:rPr lang="pl-PL" sz="1000" dirty="0"/>
              <a:t> </a:t>
            </a:r>
            <a:r>
              <a:rPr lang="pl-PL" sz="1000" dirty="0" err="1"/>
              <a:t>Causality</a:t>
            </a:r>
            <a:r>
              <a:rPr lang="pl-PL" sz="1000" dirty="0"/>
              <a:t> </a:t>
            </a:r>
            <a:r>
              <a:rPr lang="pl-PL" sz="1000" dirty="0" err="1"/>
              <a:t>Measure</a:t>
            </a:r>
            <a:r>
              <a:rPr lang="pl-PL" sz="1000" dirty="0"/>
              <a:t> for Point </a:t>
            </a:r>
            <a:r>
              <a:rPr lang="pl-PL" sz="1000" dirty="0" err="1"/>
              <a:t>Process</a:t>
            </a:r>
            <a:r>
              <a:rPr lang="pl-PL" sz="1000" dirty="0"/>
              <a:t> </a:t>
            </a:r>
            <a:r>
              <a:rPr lang="pl-PL" sz="1000" dirty="0" err="1"/>
              <a:t>Models</a:t>
            </a:r>
            <a:r>
              <a:rPr lang="pl-PL" sz="1000" dirty="0"/>
              <a:t> of Ensemble </a:t>
            </a:r>
            <a:r>
              <a:rPr lang="pl-PL" sz="1000" dirty="0" err="1"/>
              <a:t>Neural</a:t>
            </a:r>
            <a:r>
              <a:rPr lang="pl-PL" sz="1000" dirty="0"/>
              <a:t> </a:t>
            </a:r>
            <a:r>
              <a:rPr lang="pl-PL" sz="1000" dirty="0" err="1"/>
              <a:t>Spiking</a:t>
            </a:r>
            <a:r>
              <a:rPr lang="pl-PL" sz="1000" dirty="0"/>
              <a:t> Activity, PLOS </a:t>
            </a:r>
            <a:r>
              <a:rPr lang="pl-PL" sz="1000" dirty="0" err="1"/>
              <a:t>Computational</a:t>
            </a:r>
            <a:r>
              <a:rPr lang="pl-PL" sz="1000" dirty="0"/>
              <a:t> </a:t>
            </a:r>
            <a:r>
              <a:rPr lang="pl-PL" sz="1000" dirty="0" err="1"/>
              <a:t>Biology</a:t>
            </a:r>
            <a:endParaRPr lang="pl-PL" sz="1000" dirty="0"/>
          </a:p>
        </p:txBody>
      </p:sp>
    </p:spTree>
    <p:extLst>
      <p:ext uri="{BB962C8B-B14F-4D97-AF65-F5344CB8AC3E}">
        <p14:creationId xmlns:p14="http://schemas.microsoft.com/office/powerpoint/2010/main" val="5067023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ole tekstowe 1">
            <a:extLst>
              <a:ext uri="{FF2B5EF4-FFF2-40B4-BE49-F238E27FC236}">
                <a16:creationId xmlns:a16="http://schemas.microsoft.com/office/drawing/2014/main" id="{97AF5575-485A-69E9-85E9-790A4D68F00E}"/>
              </a:ext>
            </a:extLst>
          </p:cNvPr>
          <p:cNvSpPr txBox="1"/>
          <p:nvPr/>
        </p:nvSpPr>
        <p:spPr>
          <a:xfrm>
            <a:off x="4535377" y="598259"/>
            <a:ext cx="4465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>
                <a:highlight>
                  <a:srgbClr val="00FF00"/>
                </a:highlight>
              </a:rPr>
              <a:t>Zalety i wyzwania związane z SNN</a:t>
            </a:r>
          </a:p>
        </p:txBody>
      </p:sp>
      <p:sp>
        <p:nvSpPr>
          <p:cNvPr id="3" name="pole tekstowe 2">
            <a:extLst>
              <a:ext uri="{FF2B5EF4-FFF2-40B4-BE49-F238E27FC236}">
                <a16:creationId xmlns:a16="http://schemas.microsoft.com/office/drawing/2014/main" id="{0E5A0848-115E-CD0D-BA00-A534CD259D61}"/>
              </a:ext>
            </a:extLst>
          </p:cNvPr>
          <p:cNvSpPr txBox="1"/>
          <p:nvPr/>
        </p:nvSpPr>
        <p:spPr>
          <a:xfrm>
            <a:off x="1391919" y="1737360"/>
            <a:ext cx="786313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- możliwość przetwarzania informacji czasowej</a:t>
            </a:r>
          </a:p>
          <a:p>
            <a:r>
              <a:rPr lang="pl-PL" dirty="0"/>
              <a:t>- bliżej biologii</a:t>
            </a:r>
          </a:p>
          <a:p>
            <a:r>
              <a:rPr lang="pl-PL" dirty="0"/>
              <a:t>- efektywne</a:t>
            </a:r>
          </a:p>
          <a:p>
            <a:r>
              <a:rPr lang="pl-PL" dirty="0"/>
              <a:t>- asynchroniczny charakter</a:t>
            </a:r>
          </a:p>
          <a:p>
            <a:endParaRPr lang="pl-PL" dirty="0"/>
          </a:p>
          <a:p>
            <a:endParaRPr lang="pl-PL" dirty="0"/>
          </a:p>
          <a:p>
            <a:r>
              <a:rPr lang="pl-PL" dirty="0"/>
              <a:t>- bardziej złożona implementacja</a:t>
            </a:r>
          </a:p>
          <a:p>
            <a:r>
              <a:rPr lang="pl-PL" dirty="0"/>
              <a:t>- trudności w interpretacji, wrażliwość na parametry</a:t>
            </a:r>
          </a:p>
          <a:p>
            <a:r>
              <a:rPr lang="pl-PL" dirty="0"/>
              <a:t>- nietypowe funkcje kosztu</a:t>
            </a:r>
          </a:p>
          <a:p>
            <a:endParaRPr lang="pl-PL" dirty="0"/>
          </a:p>
          <a:p>
            <a:r>
              <a:rPr lang="pl-PL" dirty="0"/>
              <a:t>Optymalizacja: </a:t>
            </a:r>
            <a:r>
              <a:rPr lang="pl-PL" b="1" dirty="0"/>
              <a:t>STDP, </a:t>
            </a:r>
            <a:r>
              <a:rPr lang="pl-PL" b="1" dirty="0" err="1"/>
              <a:t>SpikeProp</a:t>
            </a:r>
            <a:endParaRPr lang="pl-PL" b="1" dirty="0"/>
          </a:p>
        </p:txBody>
      </p:sp>
    </p:spTree>
    <p:extLst>
      <p:ext uri="{BB962C8B-B14F-4D97-AF65-F5344CB8AC3E}">
        <p14:creationId xmlns:p14="http://schemas.microsoft.com/office/powerpoint/2010/main" val="21188692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ultimedia online 3" title="Spiking Neural Network Visualization">
            <a:hlinkClick r:id="" action="ppaction://media"/>
            <a:extLst>
              <a:ext uri="{FF2B5EF4-FFF2-40B4-BE49-F238E27FC236}">
                <a16:creationId xmlns:a16="http://schemas.microsoft.com/office/drawing/2014/main" id="{897813A9-1A5F-97A9-699B-CE4CCDDA2D3A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106107" y="557310"/>
            <a:ext cx="10165272" cy="5743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216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>
            <a:extLst>
              <a:ext uri="{FF2B5EF4-FFF2-40B4-BE49-F238E27FC236}">
                <a16:creationId xmlns:a16="http://schemas.microsoft.com/office/drawing/2014/main" id="{99E19F49-8AC1-0633-3410-AA7CA6B9F1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5388" y="4581933"/>
            <a:ext cx="7016036" cy="2069293"/>
          </a:xfrm>
          <a:prstGeom prst="rect">
            <a:avLst/>
          </a:prstGeom>
        </p:spPr>
      </p:pic>
      <p:sp>
        <p:nvSpPr>
          <p:cNvPr id="4" name="pole tekstowe 3">
            <a:extLst>
              <a:ext uri="{FF2B5EF4-FFF2-40B4-BE49-F238E27FC236}">
                <a16:creationId xmlns:a16="http://schemas.microsoft.com/office/drawing/2014/main" id="{F6797F1A-2E4E-1A9A-1E56-1D1EE2C8588C}"/>
              </a:ext>
            </a:extLst>
          </p:cNvPr>
          <p:cNvSpPr txBox="1"/>
          <p:nvPr/>
        </p:nvSpPr>
        <p:spPr>
          <a:xfrm>
            <a:off x="3337832" y="4706593"/>
            <a:ext cx="9715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44 impulsy</a:t>
            </a:r>
          </a:p>
        </p:txBody>
      </p:sp>
      <p:sp>
        <p:nvSpPr>
          <p:cNvPr id="6" name="pole tekstowe 5">
            <a:extLst>
              <a:ext uri="{FF2B5EF4-FFF2-40B4-BE49-F238E27FC236}">
                <a16:creationId xmlns:a16="http://schemas.microsoft.com/office/drawing/2014/main" id="{C6B8DF47-849F-7EBF-0128-0C75BC2A44D3}"/>
              </a:ext>
            </a:extLst>
          </p:cNvPr>
          <p:cNvSpPr txBox="1"/>
          <p:nvPr/>
        </p:nvSpPr>
        <p:spPr>
          <a:xfrm>
            <a:off x="4614862" y="276225"/>
            <a:ext cx="2962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>
                <a:highlight>
                  <a:srgbClr val="00FF00"/>
                </a:highlight>
              </a:rPr>
              <a:t>Reakcja na bodziec</a:t>
            </a:r>
          </a:p>
        </p:txBody>
      </p:sp>
      <p:pic>
        <p:nvPicPr>
          <p:cNvPr id="8" name="Obraz 7">
            <a:extLst>
              <a:ext uri="{FF2B5EF4-FFF2-40B4-BE49-F238E27FC236}">
                <a16:creationId xmlns:a16="http://schemas.microsoft.com/office/drawing/2014/main" id="{2E0A98C3-7414-D433-C3F5-91E2338EEE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708" y="718328"/>
            <a:ext cx="5415788" cy="3397305"/>
          </a:xfrm>
          <a:prstGeom prst="rect">
            <a:avLst/>
          </a:prstGeom>
        </p:spPr>
      </p:pic>
      <p:sp>
        <p:nvSpPr>
          <p:cNvPr id="10" name="pole tekstowe 9">
            <a:extLst>
              <a:ext uri="{FF2B5EF4-FFF2-40B4-BE49-F238E27FC236}">
                <a16:creationId xmlns:a16="http://schemas.microsoft.com/office/drawing/2014/main" id="{F1D2649F-7653-7B6D-5627-E65339952700}"/>
              </a:ext>
            </a:extLst>
          </p:cNvPr>
          <p:cNvSpPr txBox="1"/>
          <p:nvPr/>
        </p:nvSpPr>
        <p:spPr>
          <a:xfrm>
            <a:off x="3979509" y="3793281"/>
            <a:ext cx="6097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dirty="0">
                <a:hlinkClick r:id="rId4"/>
              </a:rPr>
              <a:t>Stimulus-</a:t>
            </a:r>
            <a:r>
              <a:rPr lang="pl-PL" dirty="0" err="1">
                <a:hlinkClick r:id="rId4"/>
              </a:rPr>
              <a:t>Response</a:t>
            </a:r>
            <a:r>
              <a:rPr lang="pl-PL" dirty="0">
                <a:hlinkClick r:id="rId4"/>
              </a:rPr>
              <a:t> | </a:t>
            </a:r>
            <a:r>
              <a:rPr lang="pl-PL" dirty="0" err="1">
                <a:hlinkClick r:id="rId4"/>
              </a:rPr>
              <a:t>BioNinja</a:t>
            </a:r>
            <a:endParaRPr lang="pl-PL" dirty="0"/>
          </a:p>
        </p:txBody>
      </p:sp>
      <p:pic>
        <p:nvPicPr>
          <p:cNvPr id="12" name="Obraz 11">
            <a:extLst>
              <a:ext uri="{FF2B5EF4-FFF2-40B4-BE49-F238E27FC236}">
                <a16:creationId xmlns:a16="http://schemas.microsoft.com/office/drawing/2014/main" id="{EC101230-B7DE-A0F5-4BAB-155191C5FF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5104" y="924165"/>
            <a:ext cx="4236640" cy="2462822"/>
          </a:xfrm>
          <a:prstGeom prst="rect">
            <a:avLst/>
          </a:prstGeom>
        </p:spPr>
      </p:pic>
      <p:pic>
        <p:nvPicPr>
          <p:cNvPr id="5" name="Obraz 4">
            <a:extLst>
              <a:ext uri="{FF2B5EF4-FFF2-40B4-BE49-F238E27FC236}">
                <a16:creationId xmlns:a16="http://schemas.microsoft.com/office/drawing/2014/main" id="{8A79C905-B6EC-E1D7-ED00-5E07434824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3932" y="4449947"/>
            <a:ext cx="2053188" cy="1877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547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4">
            <a:extLst>
              <a:ext uri="{FF2B5EF4-FFF2-40B4-BE49-F238E27FC236}">
                <a16:creationId xmlns:a16="http://schemas.microsoft.com/office/drawing/2014/main" id="{DC67E75A-1C02-8237-004E-76F6CE03CE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9395" y="1195688"/>
            <a:ext cx="9396274" cy="3368332"/>
          </a:xfrm>
          <a:prstGeom prst="rect">
            <a:avLst/>
          </a:prstGeom>
        </p:spPr>
      </p:pic>
      <p:sp>
        <p:nvSpPr>
          <p:cNvPr id="7" name="pole tekstowe 6">
            <a:extLst>
              <a:ext uri="{FF2B5EF4-FFF2-40B4-BE49-F238E27FC236}">
                <a16:creationId xmlns:a16="http://schemas.microsoft.com/office/drawing/2014/main" id="{DF43016E-9AE2-E3F9-9EBF-EA19825CCF44}"/>
              </a:ext>
            </a:extLst>
          </p:cNvPr>
          <p:cNvSpPr txBox="1"/>
          <p:nvPr/>
        </p:nvSpPr>
        <p:spPr>
          <a:xfrm>
            <a:off x="1089350" y="4715078"/>
            <a:ext cx="609755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dirty="0"/>
              <a:t>Źródła zmienności:</a:t>
            </a:r>
          </a:p>
          <a:p>
            <a:r>
              <a:rPr lang="pl-PL" dirty="0"/>
              <a:t>- niekontrolowane zmienne zewnętrzne</a:t>
            </a:r>
          </a:p>
          <a:p>
            <a:r>
              <a:rPr lang="pl-PL" dirty="0"/>
              <a:t>- nieobserwowane zmiany wewnętrzne (np. zmiany w synapsach, poziomy neuromodulatorów, spontaniczna aktywność mózgu)</a:t>
            </a:r>
          </a:p>
        </p:txBody>
      </p:sp>
      <p:sp>
        <p:nvSpPr>
          <p:cNvPr id="8" name="pole tekstowe 7">
            <a:extLst>
              <a:ext uri="{FF2B5EF4-FFF2-40B4-BE49-F238E27FC236}">
                <a16:creationId xmlns:a16="http://schemas.microsoft.com/office/drawing/2014/main" id="{88A306D4-1889-A686-AA1D-6CA4B04EBB00}"/>
              </a:ext>
            </a:extLst>
          </p:cNvPr>
          <p:cNvSpPr txBox="1"/>
          <p:nvPr/>
        </p:nvSpPr>
        <p:spPr>
          <a:xfrm>
            <a:off x="1576873" y="480929"/>
            <a:ext cx="85561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Odpowiedź pojedynczej komórki zwojowej siatkówki na ten sam bodziec – 30 prób (losowe wideo)</a:t>
            </a:r>
          </a:p>
        </p:txBody>
      </p:sp>
    </p:spTree>
    <p:extLst>
      <p:ext uri="{BB962C8B-B14F-4D97-AF65-F5344CB8AC3E}">
        <p14:creationId xmlns:p14="http://schemas.microsoft.com/office/powerpoint/2010/main" val="26746785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>
            <a:extLst>
              <a:ext uri="{FF2B5EF4-FFF2-40B4-BE49-F238E27FC236}">
                <a16:creationId xmlns:a16="http://schemas.microsoft.com/office/drawing/2014/main" id="{1D983E1E-D8F5-EA25-0971-C65D772019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0634" y="743350"/>
            <a:ext cx="3955123" cy="5128704"/>
          </a:xfrm>
          <a:prstGeom prst="rect">
            <a:avLst/>
          </a:prstGeom>
        </p:spPr>
      </p:pic>
      <p:sp>
        <p:nvSpPr>
          <p:cNvPr id="4" name="pole tekstowe 3">
            <a:extLst>
              <a:ext uri="{FF2B5EF4-FFF2-40B4-BE49-F238E27FC236}">
                <a16:creationId xmlns:a16="http://schemas.microsoft.com/office/drawing/2014/main" id="{DD5E78D6-88E5-9F3A-3EE5-58882303DB68}"/>
              </a:ext>
            </a:extLst>
          </p:cNvPr>
          <p:cNvSpPr txBox="1"/>
          <p:nvPr/>
        </p:nvSpPr>
        <p:spPr>
          <a:xfrm>
            <a:off x="5598367" y="494523"/>
            <a:ext cx="49452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>
                <a:highlight>
                  <a:srgbClr val="00FF00"/>
                </a:highlight>
              </a:rPr>
              <a:t>Który wzorzec impulsów odpowiada za reakcję na ten sam bodziec?</a:t>
            </a:r>
          </a:p>
        </p:txBody>
      </p:sp>
    </p:spTree>
    <p:extLst>
      <p:ext uri="{BB962C8B-B14F-4D97-AF65-F5344CB8AC3E}">
        <p14:creationId xmlns:p14="http://schemas.microsoft.com/office/powerpoint/2010/main" val="31768527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>
            <a:extLst>
              <a:ext uri="{FF2B5EF4-FFF2-40B4-BE49-F238E27FC236}">
                <a16:creationId xmlns:a16="http://schemas.microsoft.com/office/drawing/2014/main" id="{B161F285-1157-606C-1AFA-CEDB80B8F6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920" y="830355"/>
            <a:ext cx="7933107" cy="5197290"/>
          </a:xfrm>
          <a:prstGeom prst="rect">
            <a:avLst/>
          </a:prstGeom>
        </p:spPr>
      </p:pic>
      <p:sp>
        <p:nvSpPr>
          <p:cNvPr id="4" name="pole tekstowe 3">
            <a:extLst>
              <a:ext uri="{FF2B5EF4-FFF2-40B4-BE49-F238E27FC236}">
                <a16:creationId xmlns:a16="http://schemas.microsoft.com/office/drawing/2014/main" id="{2CE67C5C-3A0D-05EF-0338-3AD931174B1D}"/>
              </a:ext>
            </a:extLst>
          </p:cNvPr>
          <p:cNvSpPr txBox="1"/>
          <p:nvPr/>
        </p:nvSpPr>
        <p:spPr>
          <a:xfrm>
            <a:off x="5990252" y="4245428"/>
            <a:ext cx="2448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więcej reakcji na ten sam bodziec</a:t>
            </a:r>
          </a:p>
        </p:txBody>
      </p:sp>
      <p:sp>
        <p:nvSpPr>
          <p:cNvPr id="6" name="pole tekstowe 5">
            <a:extLst>
              <a:ext uri="{FF2B5EF4-FFF2-40B4-BE49-F238E27FC236}">
                <a16:creationId xmlns:a16="http://schemas.microsoft.com/office/drawing/2014/main" id="{3B3B7729-2672-605E-5440-EF446F649768}"/>
              </a:ext>
            </a:extLst>
          </p:cNvPr>
          <p:cNvSpPr txBox="1"/>
          <p:nvPr/>
        </p:nvSpPr>
        <p:spPr>
          <a:xfrm>
            <a:off x="3757905" y="269329"/>
            <a:ext cx="60975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dirty="0">
                <a:highlight>
                  <a:srgbClr val="00FF00"/>
                </a:highlight>
              </a:rPr>
              <a:t>Który wzorzec impulsów odpowiada za reakcję na ten sam bodziec?</a:t>
            </a:r>
          </a:p>
        </p:txBody>
      </p:sp>
    </p:spTree>
    <p:extLst>
      <p:ext uri="{BB962C8B-B14F-4D97-AF65-F5344CB8AC3E}">
        <p14:creationId xmlns:p14="http://schemas.microsoft.com/office/powerpoint/2010/main" val="29255190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ole tekstowe 2">
            <a:extLst>
              <a:ext uri="{FF2B5EF4-FFF2-40B4-BE49-F238E27FC236}">
                <a16:creationId xmlns:a16="http://schemas.microsoft.com/office/drawing/2014/main" id="{758F55DC-6ACB-93CF-D74E-1A4AB1566A23}"/>
              </a:ext>
            </a:extLst>
          </p:cNvPr>
          <p:cNvSpPr txBox="1"/>
          <p:nvPr/>
        </p:nvSpPr>
        <p:spPr>
          <a:xfrm>
            <a:off x="578497" y="4273421"/>
            <a:ext cx="703528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dirty="0"/>
              <a:t>Pytania i wnioski:</a:t>
            </a:r>
          </a:p>
          <a:p>
            <a:r>
              <a:rPr lang="pl-PL" dirty="0"/>
              <a:t>- Co oznacza, że odpowiedź jest podobna?</a:t>
            </a:r>
          </a:p>
          <a:p>
            <a:r>
              <a:rPr lang="pl-PL" dirty="0"/>
              <a:t>- Ten sam wzorzec impulsów może znaczyć coś zupełnie innego w zależności od neuronu.</a:t>
            </a:r>
          </a:p>
          <a:p>
            <a:r>
              <a:rPr lang="pl-PL" dirty="0"/>
              <a:t>- Identyczne wzorce impulsów z tego samego neuronu mogą znaczyć coś innego w zależności od kontekstu.</a:t>
            </a:r>
          </a:p>
          <a:p>
            <a:r>
              <a:rPr lang="pl-PL" dirty="0"/>
              <a:t>- Sposobów kodowania może być tyle samo co samych neuronów.</a:t>
            </a:r>
          </a:p>
          <a:p>
            <a:r>
              <a:rPr lang="pl-PL" dirty="0"/>
              <a:t>- Analizy opierają się w dużej mierze na statystyce.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29304F11-5966-8291-35E1-9C89735883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7220" y="1455575"/>
            <a:ext cx="3686098" cy="3623798"/>
          </a:xfrm>
          <a:prstGeom prst="rect">
            <a:avLst/>
          </a:prstGeom>
        </p:spPr>
      </p:pic>
      <p:pic>
        <p:nvPicPr>
          <p:cNvPr id="6" name="Obraz 5">
            <a:extLst>
              <a:ext uri="{FF2B5EF4-FFF2-40B4-BE49-F238E27FC236}">
                <a16:creationId xmlns:a16="http://schemas.microsoft.com/office/drawing/2014/main" id="{D77D97F6-D8A4-CDE4-5DD8-453ECA4FD1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267" y="951654"/>
            <a:ext cx="4476627" cy="2932814"/>
          </a:xfrm>
          <a:prstGeom prst="rect">
            <a:avLst/>
          </a:prstGeom>
        </p:spPr>
      </p:pic>
      <p:sp>
        <p:nvSpPr>
          <p:cNvPr id="8" name="pole tekstowe 7">
            <a:extLst>
              <a:ext uri="{FF2B5EF4-FFF2-40B4-BE49-F238E27FC236}">
                <a16:creationId xmlns:a16="http://schemas.microsoft.com/office/drawing/2014/main" id="{D2A87611-E2ED-D51A-1DDD-C8AAB213795E}"/>
              </a:ext>
            </a:extLst>
          </p:cNvPr>
          <p:cNvSpPr txBox="1"/>
          <p:nvPr/>
        </p:nvSpPr>
        <p:spPr>
          <a:xfrm>
            <a:off x="1516226" y="305323"/>
            <a:ext cx="78050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dirty="0">
                <a:highlight>
                  <a:srgbClr val="00FF00"/>
                </a:highlight>
              </a:rPr>
              <a:t>Który wzorzec impulsów odpowiada za reakcję na ten sam bodziec?</a:t>
            </a:r>
          </a:p>
        </p:txBody>
      </p:sp>
    </p:spTree>
    <p:extLst>
      <p:ext uri="{BB962C8B-B14F-4D97-AF65-F5344CB8AC3E}">
        <p14:creationId xmlns:p14="http://schemas.microsoft.com/office/powerpoint/2010/main" val="8448865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>
            <a:extLst>
              <a:ext uri="{FF2B5EF4-FFF2-40B4-BE49-F238E27FC236}">
                <a16:creationId xmlns:a16="http://schemas.microsoft.com/office/drawing/2014/main" id="{5FF3CD65-2ABC-64D1-5B36-0F2EA03388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1391" y="122164"/>
            <a:ext cx="7611021" cy="3058533"/>
          </a:xfrm>
          <a:prstGeom prst="rect">
            <a:avLst/>
          </a:prstGeom>
        </p:spPr>
      </p:pic>
      <p:pic>
        <p:nvPicPr>
          <p:cNvPr id="5" name="Obraz 4">
            <a:extLst>
              <a:ext uri="{FF2B5EF4-FFF2-40B4-BE49-F238E27FC236}">
                <a16:creationId xmlns:a16="http://schemas.microsoft.com/office/drawing/2014/main" id="{A6886386-08C5-4B8B-A982-66C5A8BD43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466" y="3677303"/>
            <a:ext cx="5475445" cy="2686283"/>
          </a:xfrm>
          <a:prstGeom prst="rect">
            <a:avLst/>
          </a:prstGeom>
        </p:spPr>
      </p:pic>
      <p:pic>
        <p:nvPicPr>
          <p:cNvPr id="7" name="Obraz 6">
            <a:extLst>
              <a:ext uri="{FF2B5EF4-FFF2-40B4-BE49-F238E27FC236}">
                <a16:creationId xmlns:a16="http://schemas.microsoft.com/office/drawing/2014/main" id="{E53FFD46-26F0-0378-8E42-4351F1D3A9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6945" y="3677303"/>
            <a:ext cx="5498844" cy="2686283"/>
          </a:xfrm>
          <a:prstGeom prst="rect">
            <a:avLst/>
          </a:prstGeom>
        </p:spPr>
      </p:pic>
      <p:sp>
        <p:nvSpPr>
          <p:cNvPr id="4" name="pole tekstowe 3">
            <a:extLst>
              <a:ext uri="{FF2B5EF4-FFF2-40B4-BE49-F238E27FC236}">
                <a16:creationId xmlns:a16="http://schemas.microsoft.com/office/drawing/2014/main" id="{6CFB28AF-4FE6-FEED-2898-41BB434F6292}"/>
              </a:ext>
            </a:extLst>
          </p:cNvPr>
          <p:cNvSpPr txBox="1"/>
          <p:nvPr/>
        </p:nvSpPr>
        <p:spPr>
          <a:xfrm>
            <a:off x="405466" y="6363586"/>
            <a:ext cx="609755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900" dirty="0" err="1"/>
              <a:t>Spiking</a:t>
            </a:r>
            <a:r>
              <a:rPr lang="pl-PL" sz="900" dirty="0"/>
              <a:t> </a:t>
            </a:r>
            <a:r>
              <a:rPr lang="pl-PL" sz="900" dirty="0" err="1"/>
              <a:t>Neural</a:t>
            </a:r>
            <a:r>
              <a:rPr lang="pl-PL" sz="900" dirty="0"/>
              <a:t> Networks and </a:t>
            </a:r>
            <a:r>
              <a:rPr lang="pl-PL" sz="900" dirty="0" err="1"/>
              <a:t>Their</a:t>
            </a:r>
            <a:r>
              <a:rPr lang="pl-PL" sz="900" dirty="0"/>
              <a:t> Applications: A </a:t>
            </a:r>
            <a:r>
              <a:rPr lang="pl-PL" sz="900" dirty="0" err="1"/>
              <a:t>Review</a:t>
            </a:r>
            <a:r>
              <a:rPr lang="pl-PL" sz="900" dirty="0"/>
              <a:t>, </a:t>
            </a:r>
            <a:r>
              <a:rPr lang="pl-PL" sz="900" dirty="0" err="1"/>
              <a:t>Yamazaki</a:t>
            </a:r>
            <a:endParaRPr lang="pl-PL" sz="900" dirty="0"/>
          </a:p>
        </p:txBody>
      </p:sp>
    </p:spTree>
    <p:extLst>
      <p:ext uri="{BB962C8B-B14F-4D97-AF65-F5344CB8AC3E}">
        <p14:creationId xmlns:p14="http://schemas.microsoft.com/office/powerpoint/2010/main" val="18570826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ole tekstowe 1">
            <a:extLst>
              <a:ext uri="{FF2B5EF4-FFF2-40B4-BE49-F238E27FC236}">
                <a16:creationId xmlns:a16="http://schemas.microsoft.com/office/drawing/2014/main" id="{79E7AE1F-DD7B-C981-4F62-18915B9F1C78}"/>
              </a:ext>
            </a:extLst>
          </p:cNvPr>
          <p:cNvSpPr txBox="1"/>
          <p:nvPr/>
        </p:nvSpPr>
        <p:spPr>
          <a:xfrm>
            <a:off x="4125433" y="372140"/>
            <a:ext cx="4486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 err="1">
                <a:highlight>
                  <a:srgbClr val="00FF00"/>
                </a:highlight>
              </a:rPr>
              <a:t>Spiking</a:t>
            </a:r>
            <a:r>
              <a:rPr lang="pl-PL" dirty="0">
                <a:highlight>
                  <a:srgbClr val="00FF00"/>
                </a:highlight>
              </a:rPr>
              <a:t> </a:t>
            </a:r>
            <a:r>
              <a:rPr lang="pl-PL" dirty="0" err="1">
                <a:highlight>
                  <a:srgbClr val="00FF00"/>
                </a:highlight>
              </a:rPr>
              <a:t>neural</a:t>
            </a:r>
            <a:r>
              <a:rPr lang="pl-PL" dirty="0">
                <a:highlight>
                  <a:srgbClr val="00FF00"/>
                </a:highlight>
              </a:rPr>
              <a:t> networks (SNN)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6EBDB02F-716E-3BD9-060D-2595B97C63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2397" y="1246607"/>
            <a:ext cx="9107205" cy="4840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444710"/>
      </p:ext>
    </p:extLst>
  </p:cSld>
  <p:clrMapOvr>
    <a:masterClrMapping/>
  </p:clrMapOvr>
</p:sld>
</file>

<file path=ppt/theme/theme1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386</TotalTime>
  <Words>1211</Words>
  <Application>Microsoft Office PowerPoint</Application>
  <PresentationFormat>Panoramiczny</PresentationFormat>
  <Paragraphs>154</Paragraphs>
  <Slides>28</Slides>
  <Notes>0</Notes>
  <HiddenSlides>0</HiddenSlides>
  <MMClips>5</MMClips>
  <ScaleCrop>false</ScaleCrop>
  <HeadingPairs>
    <vt:vector size="6" baseType="variant">
      <vt:variant>
        <vt:lpstr>Używane czcionki</vt:lpstr>
      </vt:variant>
      <vt:variant>
        <vt:i4>10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28</vt:i4>
      </vt:variant>
    </vt:vector>
  </HeadingPairs>
  <TitlesOfParts>
    <vt:vector size="39" baseType="lpstr">
      <vt:lpstr>Arial</vt:lpstr>
      <vt:lpstr>Calibri</vt:lpstr>
      <vt:lpstr>Calibri Light</vt:lpstr>
      <vt:lpstr>Cambria Math</vt:lpstr>
      <vt:lpstr>MuseoSans</vt:lpstr>
      <vt:lpstr>Segoe UI</vt:lpstr>
      <vt:lpstr>Söhne</vt:lpstr>
      <vt:lpstr>Times New Roman</vt:lpstr>
      <vt:lpstr>Wingdings</vt:lpstr>
      <vt:lpstr>Work Sans</vt:lpstr>
      <vt:lpstr>Motyw pakietu Office</vt:lpstr>
      <vt:lpstr>Pulsujące sieci neuronowe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Prezentacja programu PowerPoint</dc:title>
  <dc:creator>Adrian Kania</dc:creator>
  <cp:lastModifiedBy>Adrian Kania</cp:lastModifiedBy>
  <cp:revision>29</cp:revision>
  <dcterms:created xsi:type="dcterms:W3CDTF">2023-12-30T12:41:49Z</dcterms:created>
  <dcterms:modified xsi:type="dcterms:W3CDTF">2024-01-07T15:49:45Z</dcterms:modified>
</cp:coreProperties>
</file>